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8"/>
  </p:notesMasterIdLst>
  <p:sldIdLst>
    <p:sldId id="256" r:id="rId2"/>
    <p:sldId id="257" r:id="rId3"/>
    <p:sldId id="295" r:id="rId4"/>
    <p:sldId id="299" r:id="rId5"/>
    <p:sldId id="258" r:id="rId6"/>
    <p:sldId id="265" r:id="rId7"/>
    <p:sldId id="294" r:id="rId8"/>
    <p:sldId id="300" r:id="rId9"/>
    <p:sldId id="261" r:id="rId10"/>
    <p:sldId id="301" r:id="rId11"/>
    <p:sldId id="264" r:id="rId12"/>
    <p:sldId id="286" r:id="rId13"/>
    <p:sldId id="285" r:id="rId14"/>
    <p:sldId id="296" r:id="rId15"/>
    <p:sldId id="302" r:id="rId16"/>
    <p:sldId id="262" r:id="rId17"/>
    <p:sldId id="287" r:id="rId18"/>
    <p:sldId id="288" r:id="rId19"/>
    <p:sldId id="303" r:id="rId20"/>
    <p:sldId id="289" r:id="rId21"/>
    <p:sldId id="297" r:id="rId22"/>
    <p:sldId id="298" r:id="rId23"/>
    <p:sldId id="304" r:id="rId24"/>
    <p:sldId id="290" r:id="rId25"/>
    <p:sldId id="291" r:id="rId26"/>
    <p:sldId id="292" r:id="rId27"/>
  </p:sldIdLst>
  <p:sldSz cx="14630400" cy="8229600"/>
  <p:notesSz cx="8229600" cy="14630400"/>
  <p:embeddedFontLst>
    <p:embeddedFont>
      <p:font typeface="Alexandria Semi Bold" panose="020B0604020202020204" charset="-78"/>
      <p:regular r:id="rId29"/>
    </p:embeddedFont>
    <p:embeddedFont>
      <p:font typeface="Cambria Math" panose="02040503050406030204" pitchFamily="18" charset="0"/>
      <p:regular r:id="rId30"/>
    </p:embeddedFont>
    <p:embeddedFont>
      <p:font typeface="Sitka Text Semibold" pitchFamily="2" charset="0"/>
      <p:bold r:id="rId31"/>
      <p:boldItalic r:id="rId32"/>
    </p:embeddedFont>
    <p:embeddedFont>
      <p:font typeface="Sora Light" panose="020B0604020202020204" charset="0"/>
      <p:regular r:id="rId33"/>
    </p:embeddedFont>
  </p:embeddedFontLst>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512A16-3127-4DBD-A7CA-93C36CE531D3}">
          <p14:sldIdLst>
            <p14:sldId id="256"/>
            <p14:sldId id="257"/>
            <p14:sldId id="295"/>
          </p14:sldIdLst>
        </p14:section>
        <p14:section name="Introduction" id="{0631230E-EECB-4C32-B485-435F620D9F9C}">
          <p14:sldIdLst>
            <p14:sldId id="299"/>
            <p14:sldId id="258"/>
            <p14:sldId id="265"/>
            <p14:sldId id="294"/>
          </p14:sldIdLst>
        </p14:section>
        <p14:section name="Research Objective" id="{FA3C077D-BD3D-4029-8E9A-7D1F047A642E}">
          <p14:sldIdLst>
            <p14:sldId id="300"/>
            <p14:sldId id="261"/>
          </p14:sldIdLst>
        </p14:section>
        <p14:section name="Background" id="{6EC9ECE6-C51B-48CC-AA32-82C75DF22F2A}">
          <p14:sldIdLst>
            <p14:sldId id="301"/>
            <p14:sldId id="264"/>
            <p14:sldId id="286"/>
            <p14:sldId id="285"/>
            <p14:sldId id="296"/>
          </p14:sldIdLst>
        </p14:section>
        <p14:section name="Approach" id="{4CA39562-E378-47F0-8B8A-D884C9862BA8}">
          <p14:sldIdLst>
            <p14:sldId id="302"/>
            <p14:sldId id="262"/>
            <p14:sldId id="287"/>
            <p14:sldId id="288"/>
          </p14:sldIdLst>
        </p14:section>
        <p14:section name="Model Flowchart" id="{F17EA592-537C-4E69-9B41-15BB40C5F154}">
          <p14:sldIdLst>
            <p14:sldId id="303"/>
            <p14:sldId id="289"/>
            <p14:sldId id="297"/>
            <p14:sldId id="298"/>
          </p14:sldIdLst>
        </p14:section>
        <p14:section name="Conclusion" id="{335BA2FA-6045-4A8A-8397-5496FFB180BE}">
          <p14:sldIdLst>
            <p14:sldId id="304"/>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a:srgbClr val="DAE3F2"/>
    <a:srgbClr val="7296CF"/>
    <a:srgbClr val="94A8CD"/>
    <a:srgbClr val="E5EDF8"/>
    <a:srgbClr val="587CB8"/>
    <a:srgbClr val="A9C1E7"/>
    <a:srgbClr val="597DB9"/>
    <a:srgbClr val="93A6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3" autoAdjust="0"/>
    <p:restoredTop sz="94610"/>
  </p:normalViewPr>
  <p:slideViewPr>
    <p:cSldViewPr snapToGrid="0" snapToObjects="1">
      <p:cViewPr varScale="1">
        <p:scale>
          <a:sx n="93" d="100"/>
          <a:sy n="93" d="100"/>
        </p:scale>
        <p:origin x="774"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8DFBF5-E77A-4B94-9424-B11B3A2F890D}" type="doc">
      <dgm:prSet loTypeId="urn:microsoft.com/office/officeart/2009/3/layout/OpposingIdeas" loCatId="relationship" qsTypeId="urn:microsoft.com/office/officeart/2005/8/quickstyle/simple1" qsCatId="simple" csTypeId="urn:microsoft.com/office/officeart/2005/8/colors/accent1_2" csCatId="accent1" phldr="1"/>
      <dgm:spPr/>
      <dgm:t>
        <a:bodyPr/>
        <a:lstStyle/>
        <a:p>
          <a:endParaRPr lang="en-IL"/>
        </a:p>
      </dgm:t>
    </dgm:pt>
    <dgm:pt modelId="{052C6840-4297-4DD4-ACBE-510FD307CCC9}">
      <dgm:prSet phldrT="[Text]"/>
      <dgm:spPr/>
      <dgm:t>
        <a:bodyPr/>
        <a:lstStyle/>
        <a:p>
          <a:r>
            <a:rPr lang="en-US" dirty="0"/>
            <a:t>Emerging Nodes</a:t>
          </a:r>
          <a:endParaRPr lang="en-IL" dirty="0"/>
        </a:p>
      </dgm:t>
    </dgm:pt>
    <dgm:pt modelId="{CCFF2577-3EA7-46A6-9078-3BBBECD56D1A}" type="parTrans" cxnId="{A310A3C1-941C-4FE7-8C49-7508561E8B38}">
      <dgm:prSet/>
      <dgm:spPr/>
      <dgm:t>
        <a:bodyPr/>
        <a:lstStyle/>
        <a:p>
          <a:endParaRPr lang="en-IL"/>
        </a:p>
      </dgm:t>
    </dgm:pt>
    <dgm:pt modelId="{BD4EF30F-77DF-4C2E-99CA-2845C6A973C1}" type="sibTrans" cxnId="{A310A3C1-941C-4FE7-8C49-7508561E8B38}">
      <dgm:prSet/>
      <dgm:spPr/>
      <dgm:t>
        <a:bodyPr/>
        <a:lstStyle/>
        <a:p>
          <a:endParaRPr lang="en-IL"/>
        </a:p>
      </dgm:t>
    </dgm:pt>
    <dgm:pt modelId="{21AF44E5-7BD5-431B-B3BD-DEAE7A4CCC12}">
      <dgm:prSet phldrT="[Text]"/>
      <dgm:spPr/>
      <dgm:t>
        <a:bodyPr/>
        <a:lstStyle/>
        <a:p>
          <a:r>
            <a:rPr lang="en-US" dirty="0"/>
            <a:t>Steady Nodes</a:t>
          </a:r>
          <a:endParaRPr lang="en-IL" dirty="0"/>
        </a:p>
      </dgm:t>
    </dgm:pt>
    <dgm:pt modelId="{65361AC8-2972-4783-A3EA-7964AF501517}" type="parTrans" cxnId="{5A83D905-047B-4367-B41E-96EACBD757B6}">
      <dgm:prSet/>
      <dgm:spPr/>
      <dgm:t>
        <a:bodyPr/>
        <a:lstStyle/>
        <a:p>
          <a:endParaRPr lang="en-IL"/>
        </a:p>
      </dgm:t>
    </dgm:pt>
    <dgm:pt modelId="{1735FADD-3931-434A-923F-5990B63F7AFD}" type="sibTrans" cxnId="{5A83D905-047B-4367-B41E-96EACBD757B6}">
      <dgm:prSet/>
      <dgm:spPr/>
      <dgm:t>
        <a:bodyPr/>
        <a:lstStyle/>
        <a:p>
          <a:endParaRPr lang="en-IL"/>
        </a:p>
      </dgm:t>
    </dgm:pt>
    <dgm:pt modelId="{64180DEF-8CF1-4623-A44D-6BA5F1D06E03}">
      <dgm:prSet phldrT="[Text]" custT="1"/>
      <dgm:spPr/>
      <dgm:t>
        <a:bodyPr anchor="ctr"/>
        <a:lstStyle/>
        <a:p>
          <a:pPr algn="ctr"/>
          <a:r>
            <a:rPr lang="en-US" sz="1700" b="1" kern="1200" dirty="0">
              <a:solidFill>
                <a:schemeClr val="tx1"/>
              </a:solidFill>
              <a:latin typeface="Sitka Text Semibold" pitchFamily="2" charset="0"/>
              <a:ea typeface="+mn-ea"/>
              <a:cs typeface="Sora Light" pitchFamily="34" charset="-120"/>
            </a:rPr>
            <a:t>Rapid increase in connectivity</a:t>
          </a:r>
          <a:endParaRPr lang="en-IL" sz="1700" b="1" kern="1200" dirty="0">
            <a:solidFill>
              <a:schemeClr val="tx1"/>
            </a:solidFill>
            <a:latin typeface="Sitka Text Semibold" pitchFamily="2" charset="0"/>
            <a:ea typeface="+mn-ea"/>
            <a:cs typeface="Sora Light" pitchFamily="34" charset="-120"/>
          </a:endParaRPr>
        </a:p>
      </dgm:t>
    </dgm:pt>
    <dgm:pt modelId="{11557803-B24C-4DD2-B2DE-CB93595EEE65}" type="parTrans" cxnId="{38A65168-4A35-4886-B3F1-8341BBD6DCEC}">
      <dgm:prSet/>
      <dgm:spPr/>
      <dgm:t>
        <a:bodyPr/>
        <a:lstStyle/>
        <a:p>
          <a:endParaRPr lang="en-IL"/>
        </a:p>
      </dgm:t>
    </dgm:pt>
    <dgm:pt modelId="{E6770870-4206-43B5-A63B-1FC0A56DAE2D}" type="sibTrans" cxnId="{38A65168-4A35-4886-B3F1-8341BBD6DCEC}">
      <dgm:prSet/>
      <dgm:spPr/>
      <dgm:t>
        <a:bodyPr/>
        <a:lstStyle/>
        <a:p>
          <a:endParaRPr lang="en-IL"/>
        </a:p>
      </dgm:t>
    </dgm:pt>
    <dgm:pt modelId="{50E2FF33-CDA5-4850-A864-F7F1CEF0057D}">
      <dgm:prSet phldrT="[Text]" custT="1"/>
      <dgm:spPr/>
      <dgm:t>
        <a:bodyPr anchor="ctr"/>
        <a:lstStyle/>
        <a:p>
          <a:pPr algn="ctr"/>
          <a:r>
            <a:rPr lang="en-US" sz="1700" b="1" kern="1200" dirty="0">
              <a:solidFill>
                <a:schemeClr val="tx1"/>
              </a:solidFill>
              <a:latin typeface="Sitka Text Semibold" pitchFamily="2" charset="0"/>
              <a:ea typeface="+mn-ea"/>
              <a:cs typeface="Sora Light" pitchFamily="34" charset="-120"/>
            </a:rPr>
            <a:t>Steady connectivity over time</a:t>
          </a:r>
          <a:endParaRPr lang="en-IL" sz="1700" b="1" kern="1200" dirty="0">
            <a:solidFill>
              <a:schemeClr val="tx1"/>
            </a:solidFill>
            <a:latin typeface="Sitka Text Semibold" pitchFamily="2" charset="0"/>
            <a:ea typeface="+mn-ea"/>
            <a:cs typeface="Sora Light" pitchFamily="34" charset="-120"/>
          </a:endParaRPr>
        </a:p>
      </dgm:t>
    </dgm:pt>
    <dgm:pt modelId="{147CF58B-57CD-443E-8002-FFD686228E19}" type="parTrans" cxnId="{445896A6-9492-44A0-B874-137BEF717FC2}">
      <dgm:prSet/>
      <dgm:spPr/>
      <dgm:t>
        <a:bodyPr/>
        <a:lstStyle/>
        <a:p>
          <a:endParaRPr lang="en-IL"/>
        </a:p>
      </dgm:t>
    </dgm:pt>
    <dgm:pt modelId="{B006E9C3-3DFD-4575-96F1-A1CFA3406B92}" type="sibTrans" cxnId="{445896A6-9492-44A0-B874-137BEF717FC2}">
      <dgm:prSet/>
      <dgm:spPr/>
      <dgm:t>
        <a:bodyPr/>
        <a:lstStyle/>
        <a:p>
          <a:endParaRPr lang="en-IL"/>
        </a:p>
      </dgm:t>
    </dgm:pt>
    <dgm:pt modelId="{580B71A2-589B-4351-B390-89922FD95328}" type="pres">
      <dgm:prSet presAssocID="{2E8DFBF5-E77A-4B94-9424-B11B3A2F890D}" presName="Name0" presStyleCnt="0">
        <dgm:presLayoutVars>
          <dgm:chMax val="2"/>
          <dgm:dir/>
          <dgm:animOne val="branch"/>
          <dgm:animLvl val="lvl"/>
          <dgm:resizeHandles val="exact"/>
        </dgm:presLayoutVars>
      </dgm:prSet>
      <dgm:spPr/>
    </dgm:pt>
    <dgm:pt modelId="{402FDBAD-AF2E-48CE-9ED0-3074A6ABD402}" type="pres">
      <dgm:prSet presAssocID="{2E8DFBF5-E77A-4B94-9424-B11B3A2F890D}" presName="Background" presStyleLbl="node1" presStyleIdx="0" presStyleCnt="1"/>
      <dgm:spPr>
        <a:xfrm>
          <a:off x="1744788" y="628778"/>
          <a:ext cx="4539410" cy="2441140"/>
        </a:xfrm>
        <a:prstGeom prst="round2DiagRect">
          <a:avLst>
            <a:gd name="adj1" fmla="val 0"/>
            <a:gd name="adj2" fmla="val 16670"/>
          </a:avLst>
        </a:prstGeom>
        <a:solidFill>
          <a:srgbClr val="DAE3F2"/>
        </a:solidFill>
        <a:ln w="7620">
          <a:solidFill>
            <a:srgbClr val="BBC2DC"/>
          </a:solidFill>
          <a:prstDash val="solid"/>
        </a:ln>
      </dgm:spPr>
    </dgm:pt>
    <dgm:pt modelId="{79B95B85-C674-49D6-A2C4-62F5866244A9}" type="pres">
      <dgm:prSet presAssocID="{2E8DFBF5-E77A-4B94-9424-B11B3A2F890D}" presName="Divider" presStyleLbl="callout" presStyleIdx="0" presStyleCnt="1"/>
      <dgm:spPr/>
    </dgm:pt>
    <dgm:pt modelId="{528B759B-993E-4DCC-93BA-51BA3159A71A}" type="pres">
      <dgm:prSet presAssocID="{2E8DFBF5-E77A-4B94-9424-B11B3A2F890D}" presName="ChildText1" presStyleLbl="revTx" presStyleIdx="0" presStyleCnt="0">
        <dgm:presLayoutVars>
          <dgm:chMax val="0"/>
          <dgm:chPref val="0"/>
          <dgm:bulletEnabled val="1"/>
        </dgm:presLayoutVars>
      </dgm:prSet>
      <dgm:spPr/>
    </dgm:pt>
    <dgm:pt modelId="{5CE0317F-4DEB-4C0B-A866-F2787B239794}" type="pres">
      <dgm:prSet presAssocID="{2E8DFBF5-E77A-4B94-9424-B11B3A2F890D}" presName="ChildText2" presStyleLbl="revTx" presStyleIdx="0" presStyleCnt="0">
        <dgm:presLayoutVars>
          <dgm:chMax val="0"/>
          <dgm:chPref val="0"/>
          <dgm:bulletEnabled val="1"/>
        </dgm:presLayoutVars>
      </dgm:prSet>
      <dgm:spPr/>
    </dgm:pt>
    <dgm:pt modelId="{7852D898-46C2-43D7-AB77-998050AA36C8}" type="pres">
      <dgm:prSet presAssocID="{2E8DFBF5-E77A-4B94-9424-B11B3A2F890D}" presName="ParentText1" presStyleLbl="revTx" presStyleIdx="0" presStyleCnt="0">
        <dgm:presLayoutVars>
          <dgm:chMax val="1"/>
          <dgm:chPref val="1"/>
        </dgm:presLayoutVars>
      </dgm:prSet>
      <dgm:spPr/>
    </dgm:pt>
    <dgm:pt modelId="{1D1558FB-6079-4FC7-B1C4-47B745E96C3B}" type="pres">
      <dgm:prSet presAssocID="{2E8DFBF5-E77A-4B94-9424-B11B3A2F890D}" presName="ParentShape1" presStyleLbl="alignImgPlace1" presStyleIdx="0" presStyleCnt="2">
        <dgm:presLayoutVars/>
      </dgm:prSet>
      <dgm:spPr/>
    </dgm:pt>
    <dgm:pt modelId="{F0DD20D6-2293-44C2-98A4-58ADCE69518C}" type="pres">
      <dgm:prSet presAssocID="{2E8DFBF5-E77A-4B94-9424-B11B3A2F890D}" presName="ParentText2" presStyleLbl="revTx" presStyleIdx="0" presStyleCnt="0">
        <dgm:presLayoutVars>
          <dgm:chMax val="1"/>
          <dgm:chPref val="1"/>
        </dgm:presLayoutVars>
      </dgm:prSet>
      <dgm:spPr/>
    </dgm:pt>
    <dgm:pt modelId="{D76B2D81-7EEA-408C-A18B-387282B1F17A}" type="pres">
      <dgm:prSet presAssocID="{2E8DFBF5-E77A-4B94-9424-B11B3A2F890D}" presName="ParentShape2" presStyleLbl="alignImgPlace1" presStyleIdx="1" presStyleCnt="2">
        <dgm:presLayoutVars/>
      </dgm:prSet>
      <dgm:spPr/>
    </dgm:pt>
  </dgm:ptLst>
  <dgm:cxnLst>
    <dgm:cxn modelId="{A7744803-C680-472F-A958-402BB118A118}" type="presOf" srcId="{2E8DFBF5-E77A-4B94-9424-B11B3A2F890D}" destId="{580B71A2-589B-4351-B390-89922FD95328}" srcOrd="0" destOrd="0" presId="urn:microsoft.com/office/officeart/2009/3/layout/OpposingIdeas"/>
    <dgm:cxn modelId="{5A83D905-047B-4367-B41E-96EACBD757B6}" srcId="{2E8DFBF5-E77A-4B94-9424-B11B3A2F890D}" destId="{21AF44E5-7BD5-431B-B3BD-DEAE7A4CCC12}" srcOrd="1" destOrd="0" parTransId="{65361AC8-2972-4783-A3EA-7964AF501517}" sibTransId="{1735FADD-3931-434A-923F-5990B63F7AFD}"/>
    <dgm:cxn modelId="{ACB44426-53FD-4ACE-BF5F-E62A451D7480}" type="presOf" srcId="{052C6840-4297-4DD4-ACBE-510FD307CCC9}" destId="{1D1558FB-6079-4FC7-B1C4-47B745E96C3B}" srcOrd="1" destOrd="0" presId="urn:microsoft.com/office/officeart/2009/3/layout/OpposingIdeas"/>
    <dgm:cxn modelId="{A8497431-D74A-4BB9-AF06-627332316D48}" type="presOf" srcId="{21AF44E5-7BD5-431B-B3BD-DEAE7A4CCC12}" destId="{D76B2D81-7EEA-408C-A18B-387282B1F17A}" srcOrd="1" destOrd="0" presId="urn:microsoft.com/office/officeart/2009/3/layout/OpposingIdeas"/>
    <dgm:cxn modelId="{38A65168-4A35-4886-B3F1-8341BBD6DCEC}" srcId="{052C6840-4297-4DD4-ACBE-510FD307CCC9}" destId="{64180DEF-8CF1-4623-A44D-6BA5F1D06E03}" srcOrd="0" destOrd="0" parTransId="{11557803-B24C-4DD2-B2DE-CB93595EEE65}" sibTransId="{E6770870-4206-43B5-A63B-1FC0A56DAE2D}"/>
    <dgm:cxn modelId="{7C0A5076-F0AE-44C6-B5CD-32CC75C97123}" type="presOf" srcId="{50E2FF33-CDA5-4850-A864-F7F1CEF0057D}" destId="{5CE0317F-4DEB-4C0B-A866-F2787B239794}" srcOrd="0" destOrd="0" presId="urn:microsoft.com/office/officeart/2009/3/layout/OpposingIdeas"/>
    <dgm:cxn modelId="{445896A6-9492-44A0-B874-137BEF717FC2}" srcId="{21AF44E5-7BD5-431B-B3BD-DEAE7A4CCC12}" destId="{50E2FF33-CDA5-4850-A864-F7F1CEF0057D}" srcOrd="0" destOrd="0" parTransId="{147CF58B-57CD-443E-8002-FFD686228E19}" sibTransId="{B006E9C3-3DFD-4575-96F1-A1CFA3406B92}"/>
    <dgm:cxn modelId="{BD2AF3B9-4F54-4E1B-96B0-1897F9457999}" type="presOf" srcId="{64180DEF-8CF1-4623-A44D-6BA5F1D06E03}" destId="{528B759B-993E-4DCC-93BA-51BA3159A71A}" srcOrd="0" destOrd="0" presId="urn:microsoft.com/office/officeart/2009/3/layout/OpposingIdeas"/>
    <dgm:cxn modelId="{A310A3C1-941C-4FE7-8C49-7508561E8B38}" srcId="{2E8DFBF5-E77A-4B94-9424-B11B3A2F890D}" destId="{052C6840-4297-4DD4-ACBE-510FD307CCC9}" srcOrd="0" destOrd="0" parTransId="{CCFF2577-3EA7-46A6-9078-3BBBECD56D1A}" sibTransId="{BD4EF30F-77DF-4C2E-99CA-2845C6A973C1}"/>
    <dgm:cxn modelId="{7DAC7EEB-1D34-41D5-AF38-9E5F18E8CAB8}" type="presOf" srcId="{052C6840-4297-4DD4-ACBE-510FD307CCC9}" destId="{7852D898-46C2-43D7-AB77-998050AA36C8}" srcOrd="0" destOrd="0" presId="urn:microsoft.com/office/officeart/2009/3/layout/OpposingIdeas"/>
    <dgm:cxn modelId="{D22F85EF-FF1C-4421-89AF-A14B7AB1EC31}" type="presOf" srcId="{21AF44E5-7BD5-431B-B3BD-DEAE7A4CCC12}" destId="{F0DD20D6-2293-44C2-98A4-58ADCE69518C}" srcOrd="0" destOrd="0" presId="urn:microsoft.com/office/officeart/2009/3/layout/OpposingIdeas"/>
    <dgm:cxn modelId="{53E81110-16C3-43BF-BF68-71A8EBD0B2B6}" type="presParOf" srcId="{580B71A2-589B-4351-B390-89922FD95328}" destId="{402FDBAD-AF2E-48CE-9ED0-3074A6ABD402}" srcOrd="0" destOrd="0" presId="urn:microsoft.com/office/officeart/2009/3/layout/OpposingIdeas"/>
    <dgm:cxn modelId="{AC120CA3-632F-4CE2-A3A4-962B0CE8B2C8}" type="presParOf" srcId="{580B71A2-589B-4351-B390-89922FD95328}" destId="{79B95B85-C674-49D6-A2C4-62F5866244A9}" srcOrd="1" destOrd="0" presId="urn:microsoft.com/office/officeart/2009/3/layout/OpposingIdeas"/>
    <dgm:cxn modelId="{001894C0-99FD-433B-B91B-8CF755BE043E}" type="presParOf" srcId="{580B71A2-589B-4351-B390-89922FD95328}" destId="{528B759B-993E-4DCC-93BA-51BA3159A71A}" srcOrd="2" destOrd="0" presId="urn:microsoft.com/office/officeart/2009/3/layout/OpposingIdeas"/>
    <dgm:cxn modelId="{4564999E-76CE-4190-B1E0-206F76F51B9C}" type="presParOf" srcId="{580B71A2-589B-4351-B390-89922FD95328}" destId="{5CE0317F-4DEB-4C0B-A866-F2787B239794}" srcOrd="3" destOrd="0" presId="urn:microsoft.com/office/officeart/2009/3/layout/OpposingIdeas"/>
    <dgm:cxn modelId="{9FA69704-60FE-4F83-A781-041931C4509A}" type="presParOf" srcId="{580B71A2-589B-4351-B390-89922FD95328}" destId="{7852D898-46C2-43D7-AB77-998050AA36C8}" srcOrd="4" destOrd="0" presId="urn:microsoft.com/office/officeart/2009/3/layout/OpposingIdeas"/>
    <dgm:cxn modelId="{F9CE1345-252B-4EDC-85B2-DF5F451F383D}" type="presParOf" srcId="{580B71A2-589B-4351-B390-89922FD95328}" destId="{1D1558FB-6079-4FC7-B1C4-47B745E96C3B}" srcOrd="5" destOrd="0" presId="urn:microsoft.com/office/officeart/2009/3/layout/OpposingIdeas"/>
    <dgm:cxn modelId="{A1A42A33-526A-43FC-9BEB-91295DDCFC21}" type="presParOf" srcId="{580B71A2-589B-4351-B390-89922FD95328}" destId="{F0DD20D6-2293-44C2-98A4-58ADCE69518C}" srcOrd="6" destOrd="0" presId="urn:microsoft.com/office/officeart/2009/3/layout/OpposingIdeas"/>
    <dgm:cxn modelId="{5BB107D7-B718-4B54-88C0-C990CD685257}" type="presParOf" srcId="{580B71A2-589B-4351-B390-89922FD95328}" destId="{D76B2D81-7EEA-408C-A18B-387282B1F17A}" srcOrd="7" destOrd="0" presId="urn:microsoft.com/office/officeart/2009/3/layout/OpposingIdea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8DFBF5-E77A-4B94-9424-B11B3A2F890D}" type="doc">
      <dgm:prSet loTypeId="urn:microsoft.com/office/officeart/2009/3/layout/OpposingIdeas" loCatId="relationship" qsTypeId="urn:microsoft.com/office/officeart/2005/8/quickstyle/simple1" qsCatId="simple" csTypeId="urn:microsoft.com/office/officeart/2005/8/colors/accent1_2" csCatId="accent1" phldr="1"/>
      <dgm:spPr/>
      <dgm:t>
        <a:bodyPr/>
        <a:lstStyle/>
        <a:p>
          <a:endParaRPr lang="en-IL"/>
        </a:p>
      </dgm:t>
    </dgm:pt>
    <dgm:pt modelId="{052C6840-4297-4DD4-ACBE-510FD307CCC9}">
      <dgm:prSet phldrT="[Text]"/>
      <dgm:spPr/>
      <dgm:t>
        <a:bodyPr/>
        <a:lstStyle/>
        <a:p>
          <a:r>
            <a:rPr lang="en-US" dirty="0"/>
            <a:t>Rising Stars</a:t>
          </a:r>
          <a:endParaRPr lang="en-IL" dirty="0"/>
        </a:p>
      </dgm:t>
    </dgm:pt>
    <dgm:pt modelId="{CCFF2577-3EA7-46A6-9078-3BBBECD56D1A}" type="parTrans" cxnId="{A310A3C1-941C-4FE7-8C49-7508561E8B38}">
      <dgm:prSet/>
      <dgm:spPr/>
      <dgm:t>
        <a:bodyPr/>
        <a:lstStyle/>
        <a:p>
          <a:endParaRPr lang="en-IL"/>
        </a:p>
      </dgm:t>
    </dgm:pt>
    <dgm:pt modelId="{BD4EF30F-77DF-4C2E-99CA-2845C6A973C1}" type="sibTrans" cxnId="{A310A3C1-941C-4FE7-8C49-7508561E8B38}">
      <dgm:prSet/>
      <dgm:spPr/>
      <dgm:t>
        <a:bodyPr/>
        <a:lstStyle/>
        <a:p>
          <a:endParaRPr lang="en-IL"/>
        </a:p>
      </dgm:t>
    </dgm:pt>
    <dgm:pt modelId="{21AF44E5-7BD5-431B-B3BD-DEAE7A4CCC12}">
      <dgm:prSet phldrT="[Text]"/>
      <dgm:spPr/>
      <dgm:t>
        <a:bodyPr/>
        <a:lstStyle/>
        <a:p>
          <a:r>
            <a:rPr lang="en-US" dirty="0"/>
            <a:t>Falling Stars</a:t>
          </a:r>
          <a:endParaRPr lang="en-IL" dirty="0"/>
        </a:p>
      </dgm:t>
    </dgm:pt>
    <dgm:pt modelId="{65361AC8-2972-4783-A3EA-7964AF501517}" type="parTrans" cxnId="{5A83D905-047B-4367-B41E-96EACBD757B6}">
      <dgm:prSet/>
      <dgm:spPr/>
      <dgm:t>
        <a:bodyPr/>
        <a:lstStyle/>
        <a:p>
          <a:endParaRPr lang="en-IL"/>
        </a:p>
      </dgm:t>
    </dgm:pt>
    <dgm:pt modelId="{1735FADD-3931-434A-923F-5990B63F7AFD}" type="sibTrans" cxnId="{5A83D905-047B-4367-B41E-96EACBD757B6}">
      <dgm:prSet/>
      <dgm:spPr/>
      <dgm:t>
        <a:bodyPr/>
        <a:lstStyle/>
        <a:p>
          <a:endParaRPr lang="en-IL"/>
        </a:p>
      </dgm:t>
    </dgm:pt>
    <dgm:pt modelId="{64180DEF-8CF1-4623-A44D-6BA5F1D06E03}">
      <dgm:prSet phldrT="[Text]" custT="1"/>
      <dgm:spPr/>
      <dgm:t>
        <a:bodyPr anchor="ctr"/>
        <a:lstStyle/>
        <a:p>
          <a:pPr algn="ctr"/>
          <a:r>
            <a:rPr lang="en-US" sz="1700" b="1" kern="1200" dirty="0">
              <a:solidFill>
                <a:schemeClr val="tx1"/>
              </a:solidFill>
              <a:latin typeface="Sitka Text Semibold" pitchFamily="2" charset="0"/>
              <a:ea typeface="+mn-ea"/>
              <a:cs typeface="Sora Light" pitchFamily="34" charset="-120"/>
            </a:rPr>
            <a:t>High gravity to centroid</a:t>
          </a:r>
          <a:endParaRPr lang="en-IL" sz="1700" b="1" kern="1200" dirty="0">
            <a:solidFill>
              <a:schemeClr val="tx1"/>
            </a:solidFill>
            <a:latin typeface="Sitka Text Semibold" pitchFamily="2" charset="0"/>
            <a:ea typeface="+mn-ea"/>
            <a:cs typeface="Sora Light" pitchFamily="34" charset="-120"/>
          </a:endParaRPr>
        </a:p>
      </dgm:t>
    </dgm:pt>
    <dgm:pt modelId="{11557803-B24C-4DD2-B2DE-CB93595EEE65}" type="parTrans" cxnId="{38A65168-4A35-4886-B3F1-8341BBD6DCEC}">
      <dgm:prSet/>
      <dgm:spPr/>
      <dgm:t>
        <a:bodyPr/>
        <a:lstStyle/>
        <a:p>
          <a:endParaRPr lang="en-IL"/>
        </a:p>
      </dgm:t>
    </dgm:pt>
    <dgm:pt modelId="{E6770870-4206-43B5-A63B-1FC0A56DAE2D}" type="sibTrans" cxnId="{38A65168-4A35-4886-B3F1-8341BBD6DCEC}">
      <dgm:prSet/>
      <dgm:spPr/>
      <dgm:t>
        <a:bodyPr/>
        <a:lstStyle/>
        <a:p>
          <a:endParaRPr lang="en-IL"/>
        </a:p>
      </dgm:t>
    </dgm:pt>
    <dgm:pt modelId="{50E2FF33-CDA5-4850-A864-F7F1CEF0057D}">
      <dgm:prSet phldrT="[Text]" custT="1"/>
      <dgm:spPr/>
      <dgm:t>
        <a:bodyPr anchor="ctr"/>
        <a:lstStyle/>
        <a:p>
          <a:pPr algn="ctr"/>
          <a:r>
            <a:rPr lang="en-US" sz="1700" b="1" kern="1200" dirty="0">
              <a:solidFill>
                <a:schemeClr val="tx1"/>
              </a:solidFill>
              <a:latin typeface="Sitka Text Semibold" pitchFamily="2" charset="0"/>
              <a:ea typeface="+mn-ea"/>
              <a:cs typeface="Sora Light" pitchFamily="34" charset="-120"/>
            </a:rPr>
            <a:t>Low gravity to centroid</a:t>
          </a:r>
          <a:endParaRPr lang="en-IL" sz="1700" b="1" kern="1200" dirty="0">
            <a:solidFill>
              <a:schemeClr val="tx1"/>
            </a:solidFill>
            <a:latin typeface="Sitka Text Semibold" pitchFamily="2" charset="0"/>
            <a:ea typeface="+mn-ea"/>
            <a:cs typeface="Sora Light" pitchFamily="34" charset="-120"/>
          </a:endParaRPr>
        </a:p>
      </dgm:t>
    </dgm:pt>
    <dgm:pt modelId="{147CF58B-57CD-443E-8002-FFD686228E19}" type="parTrans" cxnId="{445896A6-9492-44A0-B874-137BEF717FC2}">
      <dgm:prSet/>
      <dgm:spPr/>
      <dgm:t>
        <a:bodyPr/>
        <a:lstStyle/>
        <a:p>
          <a:endParaRPr lang="en-IL"/>
        </a:p>
      </dgm:t>
    </dgm:pt>
    <dgm:pt modelId="{B006E9C3-3DFD-4575-96F1-A1CFA3406B92}" type="sibTrans" cxnId="{445896A6-9492-44A0-B874-137BEF717FC2}">
      <dgm:prSet/>
      <dgm:spPr/>
      <dgm:t>
        <a:bodyPr/>
        <a:lstStyle/>
        <a:p>
          <a:endParaRPr lang="en-IL"/>
        </a:p>
      </dgm:t>
    </dgm:pt>
    <dgm:pt modelId="{580B71A2-589B-4351-B390-89922FD95328}" type="pres">
      <dgm:prSet presAssocID="{2E8DFBF5-E77A-4B94-9424-B11B3A2F890D}" presName="Name0" presStyleCnt="0">
        <dgm:presLayoutVars>
          <dgm:chMax val="2"/>
          <dgm:dir/>
          <dgm:animOne val="branch"/>
          <dgm:animLvl val="lvl"/>
          <dgm:resizeHandles val="exact"/>
        </dgm:presLayoutVars>
      </dgm:prSet>
      <dgm:spPr/>
    </dgm:pt>
    <dgm:pt modelId="{402FDBAD-AF2E-48CE-9ED0-3074A6ABD402}" type="pres">
      <dgm:prSet presAssocID="{2E8DFBF5-E77A-4B94-9424-B11B3A2F890D}" presName="Background" presStyleLbl="node1" presStyleIdx="0" presStyleCnt="1"/>
      <dgm:spPr>
        <a:xfrm>
          <a:off x="1744788" y="628778"/>
          <a:ext cx="4539410" cy="2441140"/>
        </a:xfrm>
        <a:prstGeom prst="round2DiagRect">
          <a:avLst>
            <a:gd name="adj1" fmla="val 0"/>
            <a:gd name="adj2" fmla="val 16670"/>
          </a:avLst>
        </a:prstGeom>
        <a:solidFill>
          <a:srgbClr val="DAE3F2"/>
        </a:solidFill>
        <a:ln w="7620">
          <a:solidFill>
            <a:srgbClr val="BBC2DC"/>
          </a:solidFill>
          <a:prstDash val="solid"/>
        </a:ln>
      </dgm:spPr>
    </dgm:pt>
    <dgm:pt modelId="{79B95B85-C674-49D6-A2C4-62F5866244A9}" type="pres">
      <dgm:prSet presAssocID="{2E8DFBF5-E77A-4B94-9424-B11B3A2F890D}" presName="Divider" presStyleLbl="callout" presStyleIdx="0" presStyleCnt="1"/>
      <dgm:spPr/>
    </dgm:pt>
    <dgm:pt modelId="{528B759B-993E-4DCC-93BA-51BA3159A71A}" type="pres">
      <dgm:prSet presAssocID="{2E8DFBF5-E77A-4B94-9424-B11B3A2F890D}" presName="ChildText1" presStyleLbl="revTx" presStyleIdx="0" presStyleCnt="0">
        <dgm:presLayoutVars>
          <dgm:chMax val="0"/>
          <dgm:chPref val="0"/>
          <dgm:bulletEnabled val="1"/>
        </dgm:presLayoutVars>
      </dgm:prSet>
      <dgm:spPr/>
    </dgm:pt>
    <dgm:pt modelId="{5CE0317F-4DEB-4C0B-A866-F2787B239794}" type="pres">
      <dgm:prSet presAssocID="{2E8DFBF5-E77A-4B94-9424-B11B3A2F890D}" presName="ChildText2" presStyleLbl="revTx" presStyleIdx="0" presStyleCnt="0">
        <dgm:presLayoutVars>
          <dgm:chMax val="0"/>
          <dgm:chPref val="0"/>
          <dgm:bulletEnabled val="1"/>
        </dgm:presLayoutVars>
      </dgm:prSet>
      <dgm:spPr/>
    </dgm:pt>
    <dgm:pt modelId="{7852D898-46C2-43D7-AB77-998050AA36C8}" type="pres">
      <dgm:prSet presAssocID="{2E8DFBF5-E77A-4B94-9424-B11B3A2F890D}" presName="ParentText1" presStyleLbl="revTx" presStyleIdx="0" presStyleCnt="0">
        <dgm:presLayoutVars>
          <dgm:chMax val="1"/>
          <dgm:chPref val="1"/>
        </dgm:presLayoutVars>
      </dgm:prSet>
      <dgm:spPr/>
    </dgm:pt>
    <dgm:pt modelId="{1D1558FB-6079-4FC7-B1C4-47B745E96C3B}" type="pres">
      <dgm:prSet presAssocID="{2E8DFBF5-E77A-4B94-9424-B11B3A2F890D}" presName="ParentShape1" presStyleLbl="alignImgPlace1" presStyleIdx="0" presStyleCnt="2">
        <dgm:presLayoutVars/>
      </dgm:prSet>
      <dgm:spPr/>
    </dgm:pt>
    <dgm:pt modelId="{F0DD20D6-2293-44C2-98A4-58ADCE69518C}" type="pres">
      <dgm:prSet presAssocID="{2E8DFBF5-E77A-4B94-9424-B11B3A2F890D}" presName="ParentText2" presStyleLbl="revTx" presStyleIdx="0" presStyleCnt="0">
        <dgm:presLayoutVars>
          <dgm:chMax val="1"/>
          <dgm:chPref val="1"/>
        </dgm:presLayoutVars>
      </dgm:prSet>
      <dgm:spPr/>
    </dgm:pt>
    <dgm:pt modelId="{D76B2D81-7EEA-408C-A18B-387282B1F17A}" type="pres">
      <dgm:prSet presAssocID="{2E8DFBF5-E77A-4B94-9424-B11B3A2F890D}" presName="ParentShape2" presStyleLbl="alignImgPlace1" presStyleIdx="1" presStyleCnt="2">
        <dgm:presLayoutVars/>
      </dgm:prSet>
      <dgm:spPr/>
    </dgm:pt>
  </dgm:ptLst>
  <dgm:cxnLst>
    <dgm:cxn modelId="{A7744803-C680-472F-A958-402BB118A118}" type="presOf" srcId="{2E8DFBF5-E77A-4B94-9424-B11B3A2F890D}" destId="{580B71A2-589B-4351-B390-89922FD95328}" srcOrd="0" destOrd="0" presId="urn:microsoft.com/office/officeart/2009/3/layout/OpposingIdeas"/>
    <dgm:cxn modelId="{5A83D905-047B-4367-B41E-96EACBD757B6}" srcId="{2E8DFBF5-E77A-4B94-9424-B11B3A2F890D}" destId="{21AF44E5-7BD5-431B-B3BD-DEAE7A4CCC12}" srcOrd="1" destOrd="0" parTransId="{65361AC8-2972-4783-A3EA-7964AF501517}" sibTransId="{1735FADD-3931-434A-923F-5990B63F7AFD}"/>
    <dgm:cxn modelId="{ACB44426-53FD-4ACE-BF5F-E62A451D7480}" type="presOf" srcId="{052C6840-4297-4DD4-ACBE-510FD307CCC9}" destId="{1D1558FB-6079-4FC7-B1C4-47B745E96C3B}" srcOrd="1" destOrd="0" presId="urn:microsoft.com/office/officeart/2009/3/layout/OpposingIdeas"/>
    <dgm:cxn modelId="{A8497431-D74A-4BB9-AF06-627332316D48}" type="presOf" srcId="{21AF44E5-7BD5-431B-B3BD-DEAE7A4CCC12}" destId="{D76B2D81-7EEA-408C-A18B-387282B1F17A}" srcOrd="1" destOrd="0" presId="urn:microsoft.com/office/officeart/2009/3/layout/OpposingIdeas"/>
    <dgm:cxn modelId="{38A65168-4A35-4886-B3F1-8341BBD6DCEC}" srcId="{052C6840-4297-4DD4-ACBE-510FD307CCC9}" destId="{64180DEF-8CF1-4623-A44D-6BA5F1D06E03}" srcOrd="0" destOrd="0" parTransId="{11557803-B24C-4DD2-B2DE-CB93595EEE65}" sibTransId="{E6770870-4206-43B5-A63B-1FC0A56DAE2D}"/>
    <dgm:cxn modelId="{7C0A5076-F0AE-44C6-B5CD-32CC75C97123}" type="presOf" srcId="{50E2FF33-CDA5-4850-A864-F7F1CEF0057D}" destId="{5CE0317F-4DEB-4C0B-A866-F2787B239794}" srcOrd="0" destOrd="0" presId="urn:microsoft.com/office/officeart/2009/3/layout/OpposingIdeas"/>
    <dgm:cxn modelId="{445896A6-9492-44A0-B874-137BEF717FC2}" srcId="{21AF44E5-7BD5-431B-B3BD-DEAE7A4CCC12}" destId="{50E2FF33-CDA5-4850-A864-F7F1CEF0057D}" srcOrd="0" destOrd="0" parTransId="{147CF58B-57CD-443E-8002-FFD686228E19}" sibTransId="{B006E9C3-3DFD-4575-96F1-A1CFA3406B92}"/>
    <dgm:cxn modelId="{BD2AF3B9-4F54-4E1B-96B0-1897F9457999}" type="presOf" srcId="{64180DEF-8CF1-4623-A44D-6BA5F1D06E03}" destId="{528B759B-993E-4DCC-93BA-51BA3159A71A}" srcOrd="0" destOrd="0" presId="urn:microsoft.com/office/officeart/2009/3/layout/OpposingIdeas"/>
    <dgm:cxn modelId="{A310A3C1-941C-4FE7-8C49-7508561E8B38}" srcId="{2E8DFBF5-E77A-4B94-9424-B11B3A2F890D}" destId="{052C6840-4297-4DD4-ACBE-510FD307CCC9}" srcOrd="0" destOrd="0" parTransId="{CCFF2577-3EA7-46A6-9078-3BBBECD56D1A}" sibTransId="{BD4EF30F-77DF-4C2E-99CA-2845C6A973C1}"/>
    <dgm:cxn modelId="{7DAC7EEB-1D34-41D5-AF38-9E5F18E8CAB8}" type="presOf" srcId="{052C6840-4297-4DD4-ACBE-510FD307CCC9}" destId="{7852D898-46C2-43D7-AB77-998050AA36C8}" srcOrd="0" destOrd="0" presId="urn:microsoft.com/office/officeart/2009/3/layout/OpposingIdeas"/>
    <dgm:cxn modelId="{D22F85EF-FF1C-4421-89AF-A14B7AB1EC31}" type="presOf" srcId="{21AF44E5-7BD5-431B-B3BD-DEAE7A4CCC12}" destId="{F0DD20D6-2293-44C2-98A4-58ADCE69518C}" srcOrd="0" destOrd="0" presId="urn:microsoft.com/office/officeart/2009/3/layout/OpposingIdeas"/>
    <dgm:cxn modelId="{53E81110-16C3-43BF-BF68-71A8EBD0B2B6}" type="presParOf" srcId="{580B71A2-589B-4351-B390-89922FD95328}" destId="{402FDBAD-AF2E-48CE-9ED0-3074A6ABD402}" srcOrd="0" destOrd="0" presId="urn:microsoft.com/office/officeart/2009/3/layout/OpposingIdeas"/>
    <dgm:cxn modelId="{AC120CA3-632F-4CE2-A3A4-962B0CE8B2C8}" type="presParOf" srcId="{580B71A2-589B-4351-B390-89922FD95328}" destId="{79B95B85-C674-49D6-A2C4-62F5866244A9}" srcOrd="1" destOrd="0" presId="urn:microsoft.com/office/officeart/2009/3/layout/OpposingIdeas"/>
    <dgm:cxn modelId="{001894C0-99FD-433B-B91B-8CF755BE043E}" type="presParOf" srcId="{580B71A2-589B-4351-B390-89922FD95328}" destId="{528B759B-993E-4DCC-93BA-51BA3159A71A}" srcOrd="2" destOrd="0" presId="urn:microsoft.com/office/officeart/2009/3/layout/OpposingIdeas"/>
    <dgm:cxn modelId="{4564999E-76CE-4190-B1E0-206F76F51B9C}" type="presParOf" srcId="{580B71A2-589B-4351-B390-89922FD95328}" destId="{5CE0317F-4DEB-4C0B-A866-F2787B239794}" srcOrd="3" destOrd="0" presId="urn:microsoft.com/office/officeart/2009/3/layout/OpposingIdeas"/>
    <dgm:cxn modelId="{9FA69704-60FE-4F83-A781-041931C4509A}" type="presParOf" srcId="{580B71A2-589B-4351-B390-89922FD95328}" destId="{7852D898-46C2-43D7-AB77-998050AA36C8}" srcOrd="4" destOrd="0" presId="urn:microsoft.com/office/officeart/2009/3/layout/OpposingIdeas"/>
    <dgm:cxn modelId="{F9CE1345-252B-4EDC-85B2-DF5F451F383D}" type="presParOf" srcId="{580B71A2-589B-4351-B390-89922FD95328}" destId="{1D1558FB-6079-4FC7-B1C4-47B745E96C3B}" srcOrd="5" destOrd="0" presId="urn:microsoft.com/office/officeart/2009/3/layout/OpposingIdeas"/>
    <dgm:cxn modelId="{A1A42A33-526A-43FC-9BEB-91295DDCFC21}" type="presParOf" srcId="{580B71A2-589B-4351-B390-89922FD95328}" destId="{F0DD20D6-2293-44C2-98A4-58ADCE69518C}" srcOrd="6" destOrd="0" presId="urn:microsoft.com/office/officeart/2009/3/layout/OpposingIdeas"/>
    <dgm:cxn modelId="{5BB107D7-B718-4B54-88C0-C990CD685257}" type="presParOf" srcId="{580B71A2-589B-4351-B390-89922FD95328}" destId="{D76B2D81-7EEA-408C-A18B-387282B1F17A}" srcOrd="7" destOrd="0" presId="urn:microsoft.com/office/officeart/2009/3/layout/OpposingIdea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FDBAD-AF2E-48CE-9ED0-3074A6ABD402}">
      <dsp:nvSpPr>
        <dsp:cNvPr id="0" name=""/>
        <dsp:cNvSpPr/>
      </dsp:nvSpPr>
      <dsp:spPr>
        <a:xfrm>
          <a:off x="2163705" y="538828"/>
          <a:ext cx="3890023" cy="2091921"/>
        </a:xfrm>
        <a:prstGeom prst="round2DiagRect">
          <a:avLst>
            <a:gd name="adj1" fmla="val 0"/>
            <a:gd name="adj2" fmla="val 16670"/>
          </a:avLst>
        </a:prstGeom>
        <a:solidFill>
          <a:srgbClr val="DAE3F2"/>
        </a:solidFill>
        <a:ln w="7620" cap="flat" cmpd="sng" algn="ctr">
          <a:solidFill>
            <a:srgbClr val="BBC2DC"/>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B95B85-C674-49D6-A2C4-62F5866244A9}">
      <dsp:nvSpPr>
        <dsp:cNvPr id="0" name=""/>
        <dsp:cNvSpPr/>
      </dsp:nvSpPr>
      <dsp:spPr>
        <a:xfrm>
          <a:off x="4108717" y="760698"/>
          <a:ext cx="518" cy="164818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8B759B-993E-4DCC-93BA-51BA3159A71A}">
      <dsp:nvSpPr>
        <dsp:cNvPr id="0" name=""/>
        <dsp:cNvSpPr/>
      </dsp:nvSpPr>
      <dsp:spPr>
        <a:xfrm>
          <a:off x="2293373" y="697307"/>
          <a:ext cx="1685676" cy="177496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1"/>
              </a:solidFill>
              <a:latin typeface="Sitka Text Semibold" pitchFamily="2" charset="0"/>
              <a:ea typeface="+mn-ea"/>
              <a:cs typeface="Sora Light" pitchFamily="34" charset="-120"/>
            </a:rPr>
            <a:t>Rapid increase in connectivity</a:t>
          </a:r>
          <a:endParaRPr lang="en-IL" sz="1700" b="1" kern="1200" dirty="0">
            <a:solidFill>
              <a:schemeClr val="tx1"/>
            </a:solidFill>
            <a:latin typeface="Sitka Text Semibold" pitchFamily="2" charset="0"/>
            <a:ea typeface="+mn-ea"/>
            <a:cs typeface="Sora Light" pitchFamily="34" charset="-120"/>
          </a:endParaRPr>
        </a:p>
      </dsp:txBody>
      <dsp:txXfrm>
        <a:off x="2293373" y="697307"/>
        <a:ext cx="1685676" cy="1774963"/>
      </dsp:txXfrm>
    </dsp:sp>
    <dsp:sp modelId="{5CE0317F-4DEB-4C0B-A866-F2787B239794}">
      <dsp:nvSpPr>
        <dsp:cNvPr id="0" name=""/>
        <dsp:cNvSpPr/>
      </dsp:nvSpPr>
      <dsp:spPr>
        <a:xfrm>
          <a:off x="4238384" y="697307"/>
          <a:ext cx="1685676" cy="177496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1"/>
              </a:solidFill>
              <a:latin typeface="Sitka Text Semibold" pitchFamily="2" charset="0"/>
              <a:ea typeface="+mn-ea"/>
              <a:cs typeface="Sora Light" pitchFamily="34" charset="-120"/>
            </a:rPr>
            <a:t>Steady connectivity over time</a:t>
          </a:r>
          <a:endParaRPr lang="en-IL" sz="1700" b="1" kern="1200" dirty="0">
            <a:solidFill>
              <a:schemeClr val="tx1"/>
            </a:solidFill>
            <a:latin typeface="Sitka Text Semibold" pitchFamily="2" charset="0"/>
            <a:ea typeface="+mn-ea"/>
            <a:cs typeface="Sora Light" pitchFamily="34" charset="-120"/>
          </a:endParaRPr>
        </a:p>
      </dsp:txBody>
      <dsp:txXfrm>
        <a:off x="4238384" y="697307"/>
        <a:ext cx="1685676" cy="1774963"/>
      </dsp:txXfrm>
    </dsp:sp>
    <dsp:sp modelId="{1D1558FB-6079-4FC7-B1C4-47B745E96C3B}">
      <dsp:nvSpPr>
        <dsp:cNvPr id="0" name=""/>
        <dsp:cNvSpPr/>
      </dsp:nvSpPr>
      <dsp:spPr>
        <a:xfrm rot="16200000">
          <a:off x="698489" y="816879"/>
          <a:ext cx="2282096" cy="648337"/>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en-US" sz="1400" kern="1200" dirty="0"/>
            <a:t>Emerging Nodes</a:t>
          </a:r>
          <a:endParaRPr lang="en-IL" sz="1400" kern="1200" dirty="0"/>
        </a:p>
      </dsp:txBody>
      <dsp:txXfrm>
        <a:off x="796475" y="1077500"/>
        <a:ext cx="2086124" cy="323067"/>
      </dsp:txXfrm>
    </dsp:sp>
    <dsp:sp modelId="{D76B2D81-7EEA-408C-A18B-387282B1F17A}">
      <dsp:nvSpPr>
        <dsp:cNvPr id="0" name=""/>
        <dsp:cNvSpPr/>
      </dsp:nvSpPr>
      <dsp:spPr>
        <a:xfrm rot="5400000">
          <a:off x="5236849" y="1704361"/>
          <a:ext cx="2282096" cy="648337"/>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en-US" sz="1400" kern="1200" dirty="0"/>
            <a:t>Steady Nodes</a:t>
          </a:r>
          <a:endParaRPr lang="en-IL" sz="1400" kern="1200" dirty="0"/>
        </a:p>
      </dsp:txBody>
      <dsp:txXfrm>
        <a:off x="5334835" y="1769010"/>
        <a:ext cx="2086124" cy="3230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FDBAD-AF2E-48CE-9ED0-3074A6ABD402}">
      <dsp:nvSpPr>
        <dsp:cNvPr id="0" name=""/>
        <dsp:cNvSpPr/>
      </dsp:nvSpPr>
      <dsp:spPr>
        <a:xfrm>
          <a:off x="2028488" y="538828"/>
          <a:ext cx="3890023" cy="2091921"/>
        </a:xfrm>
        <a:prstGeom prst="round2DiagRect">
          <a:avLst>
            <a:gd name="adj1" fmla="val 0"/>
            <a:gd name="adj2" fmla="val 16670"/>
          </a:avLst>
        </a:prstGeom>
        <a:solidFill>
          <a:srgbClr val="DAE3F2"/>
        </a:solidFill>
        <a:ln w="7620" cap="flat" cmpd="sng" algn="ctr">
          <a:solidFill>
            <a:srgbClr val="BBC2DC"/>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B95B85-C674-49D6-A2C4-62F5866244A9}">
      <dsp:nvSpPr>
        <dsp:cNvPr id="0" name=""/>
        <dsp:cNvSpPr/>
      </dsp:nvSpPr>
      <dsp:spPr>
        <a:xfrm>
          <a:off x="3973500" y="760698"/>
          <a:ext cx="518" cy="164818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8B759B-993E-4DCC-93BA-51BA3159A71A}">
      <dsp:nvSpPr>
        <dsp:cNvPr id="0" name=""/>
        <dsp:cNvSpPr/>
      </dsp:nvSpPr>
      <dsp:spPr>
        <a:xfrm>
          <a:off x="2158156" y="697307"/>
          <a:ext cx="1685676" cy="177496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1"/>
              </a:solidFill>
              <a:latin typeface="Sitka Text Semibold" pitchFamily="2" charset="0"/>
              <a:ea typeface="+mn-ea"/>
              <a:cs typeface="Sora Light" pitchFamily="34" charset="-120"/>
            </a:rPr>
            <a:t>High gravity to centroid</a:t>
          </a:r>
          <a:endParaRPr lang="en-IL" sz="1700" b="1" kern="1200" dirty="0">
            <a:solidFill>
              <a:schemeClr val="tx1"/>
            </a:solidFill>
            <a:latin typeface="Sitka Text Semibold" pitchFamily="2" charset="0"/>
            <a:ea typeface="+mn-ea"/>
            <a:cs typeface="Sora Light" pitchFamily="34" charset="-120"/>
          </a:endParaRPr>
        </a:p>
      </dsp:txBody>
      <dsp:txXfrm>
        <a:off x="2158156" y="697307"/>
        <a:ext cx="1685676" cy="1774963"/>
      </dsp:txXfrm>
    </dsp:sp>
    <dsp:sp modelId="{5CE0317F-4DEB-4C0B-A866-F2787B239794}">
      <dsp:nvSpPr>
        <dsp:cNvPr id="0" name=""/>
        <dsp:cNvSpPr/>
      </dsp:nvSpPr>
      <dsp:spPr>
        <a:xfrm>
          <a:off x="4103167" y="697307"/>
          <a:ext cx="1685676" cy="177496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1"/>
              </a:solidFill>
              <a:latin typeface="Sitka Text Semibold" pitchFamily="2" charset="0"/>
              <a:ea typeface="+mn-ea"/>
              <a:cs typeface="Sora Light" pitchFamily="34" charset="-120"/>
            </a:rPr>
            <a:t>Low gravity to centroid</a:t>
          </a:r>
          <a:endParaRPr lang="en-IL" sz="1700" b="1" kern="1200" dirty="0">
            <a:solidFill>
              <a:schemeClr val="tx1"/>
            </a:solidFill>
            <a:latin typeface="Sitka Text Semibold" pitchFamily="2" charset="0"/>
            <a:ea typeface="+mn-ea"/>
            <a:cs typeface="Sora Light" pitchFamily="34" charset="-120"/>
          </a:endParaRPr>
        </a:p>
      </dsp:txBody>
      <dsp:txXfrm>
        <a:off x="4103167" y="697307"/>
        <a:ext cx="1685676" cy="1774963"/>
      </dsp:txXfrm>
    </dsp:sp>
    <dsp:sp modelId="{1D1558FB-6079-4FC7-B1C4-47B745E96C3B}">
      <dsp:nvSpPr>
        <dsp:cNvPr id="0" name=""/>
        <dsp:cNvSpPr/>
      </dsp:nvSpPr>
      <dsp:spPr>
        <a:xfrm rot="16200000">
          <a:off x="563272" y="816879"/>
          <a:ext cx="2282096" cy="648337"/>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en-US" sz="1400" kern="1200" dirty="0"/>
            <a:t>Rising Stars</a:t>
          </a:r>
          <a:endParaRPr lang="en-IL" sz="1400" kern="1200" dirty="0"/>
        </a:p>
      </dsp:txBody>
      <dsp:txXfrm>
        <a:off x="661258" y="1077500"/>
        <a:ext cx="2086124" cy="323067"/>
      </dsp:txXfrm>
    </dsp:sp>
    <dsp:sp modelId="{D76B2D81-7EEA-408C-A18B-387282B1F17A}">
      <dsp:nvSpPr>
        <dsp:cNvPr id="0" name=""/>
        <dsp:cNvSpPr/>
      </dsp:nvSpPr>
      <dsp:spPr>
        <a:xfrm rot="5400000">
          <a:off x="5101632" y="1704361"/>
          <a:ext cx="2282096" cy="648337"/>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en-US" sz="1400" kern="1200" dirty="0"/>
            <a:t>Falling Stars</a:t>
          </a:r>
          <a:endParaRPr lang="en-IL" sz="1400" kern="1200" dirty="0"/>
        </a:p>
      </dsp:txBody>
      <dsp:txXfrm>
        <a:off x="5199618" y="1769010"/>
        <a:ext cx="2086124" cy="323067"/>
      </dsp:txXfrm>
    </dsp:sp>
  </dsp:spTree>
</dsp:drawing>
</file>

<file path=ppt/diagrams/layout1.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2.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660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82FFE-B1BC-3569-48EF-65BA80DB3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522A17-08EF-4BD6-AA36-3C86B162D3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E2D6A-CC8B-AE96-E47A-B7C66D7111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1DC0AB-393F-3CE9-54B4-34125297265D}"/>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333553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843701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98B28-4B49-18BF-9859-59994442F5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64EA8F-1D03-10ED-8430-2121314B54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963B17-D599-CDDE-91E7-E5EFFF7833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D22CAB-2FAF-D312-7E20-5ED465164FA5}"/>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302259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6C143-ED02-B84A-8518-ACC624C75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959C8-AEE2-57BC-87CB-A2E00A8570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ED11BC-6BEA-CFD2-BAD4-457922CB0F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FA3310-F3B5-C359-1806-442F4CE4CC01}"/>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710990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9A518-CD8C-45BB-DC0D-A2EDEA41EF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325CA-79C5-86ED-CBFD-46CA2F4652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AF03C7-A4E0-A7FE-AAF5-3B0B2799D5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E63796-BA99-F406-5157-62A477AE0887}"/>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377877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716719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48207-6870-FC19-2AB0-7D4A3E697B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4D163B-BA89-DD92-E7EA-5A01DBE00C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4A1097-6F6F-98BC-C7D6-33F2C7DC43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3B60F2-0FA3-7661-C4F2-BBF69D88B276}"/>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493981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B8EA5-2B29-F9A5-6C16-6768565A33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6F0D26-3EB0-FDD5-B9C3-BBB3A96BB7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A6E772-0098-617D-29B6-79CBD3AC10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A7D028-7848-77B3-9DEF-06629674596A}"/>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246306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4EAC5-1E91-D6D3-2A99-E492F2234E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A2AD2-48D7-7A1B-2CC1-1350E680A6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3F05C5-67F3-3579-C263-F17FC2C514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683F9D-4603-4BC6-53F3-5009858F2E45}"/>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274427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C19B7-FE76-D109-2C3D-871130B44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5F4C39-E117-8606-F296-D535E2020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1F729-52F9-C397-57AB-902203B30F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66A741-8961-ECD7-7051-A54E483274A1}"/>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244469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0BB08-D0F5-794B-2B25-D6249BCE2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DB8A64-8E4D-CF63-9ADD-8CA63FFE05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D463C5-B897-51AD-2187-D772B4AC03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C3B256-9F62-D727-1615-8BE04E6E3844}"/>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688998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D8970-6E7C-20A4-2857-94EAF7BCA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5FAD0C-26E0-A0ED-D939-C64FA67338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F3BABB-A00F-F9D6-7BCE-DE315B5CC7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A4AC5C-01C7-C6D9-91B1-AA1D339841E7}"/>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908474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0F860-C060-29D1-133C-AFD9A47AD7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52AD1-EC7E-B01B-FBEB-B7A17D0D21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4E4C15-0FC0-CB54-B7F5-1CB0356F55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31C0CA-E33F-3E73-987E-DA4A6545373C}"/>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595218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F811C-68F5-1BC6-1318-C31331C4A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ED8C42-727D-E941-BCDF-0F5E71DB26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5E5B97-5518-62C0-830B-C8E11FFC61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B486AA-AFEA-88E6-9CFF-1B31BB4894C1}"/>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147999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B46BB-6587-8E9F-8F75-8E0FE890ED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F310E-8103-EE25-8C52-E61FDBE4DA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A49BA1-7246-710D-7547-6DEFC123CE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7F2D19-CAF8-F9DF-E5EF-6E819A9623F0}"/>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660016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E5920-B107-5A1C-9F97-DA7E0CDA7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7DC635-798B-A9D7-07DF-D938C10E05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23A97-45DE-EFB3-5C47-187473984C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C887D5-0DCA-816A-8699-8412C2FA0A63}"/>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4271370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A5309-2DCD-7183-58AC-2FA038BFD5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514C3D-806E-DF8A-D5FF-18A9E86E03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5331BF-6F0C-1211-E5EF-A410B40816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B1CBE0-04C9-29E0-993F-12890DBCCF66}"/>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684321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772645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041595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64220-6219-E995-DF91-9E517463E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1380CA-42FF-2BA3-3CA3-2416DD92DE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5AD55-AF18-82F4-964A-BEB57377FA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2BF168-7A9B-C986-1FE7-A21F34D0340A}"/>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517634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B896A-06A2-0E0A-D896-13B20B8EFC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F9467D-CB2A-1C40-62D9-E81CCC0BED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C70F35-4483-4678-B54A-82AEBC3FF9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0EC56B-BDFC-C52C-11AF-99C9D5703394}"/>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195913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614446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6" name="Picture 5" descr="A blue and black logo&#10;&#10;Description automatically generated">
            <a:extLst>
              <a:ext uri="{FF2B5EF4-FFF2-40B4-BE49-F238E27FC236}">
                <a16:creationId xmlns:a16="http://schemas.microsoft.com/office/drawing/2014/main" id="{4D2CCC74-DDAF-A329-BB22-1F64CA726BF0}"/>
              </a:ext>
            </a:extLst>
          </p:cNvPr>
          <p:cNvPicPr>
            <a:picLocks noChangeAspect="1"/>
          </p:cNvPicPr>
          <p:nvPr userDrawn="1"/>
        </p:nvPicPr>
        <p:blipFill>
          <a:blip r:embed="rId2"/>
          <a:stretch>
            <a:fillRect/>
          </a:stretch>
        </p:blipFill>
        <p:spPr>
          <a:xfrm>
            <a:off x="103492" y="147383"/>
            <a:ext cx="1725957" cy="40742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A blue and black logo&#10;&#10;Description automatically generated">
            <a:extLst>
              <a:ext uri="{FF2B5EF4-FFF2-40B4-BE49-F238E27FC236}">
                <a16:creationId xmlns:a16="http://schemas.microsoft.com/office/drawing/2014/main" id="{B801FA34-76DA-66EB-CE16-17983B64023A}"/>
              </a:ext>
            </a:extLst>
          </p:cNvPr>
          <p:cNvPicPr>
            <a:picLocks noChangeAspect="1"/>
          </p:cNvPicPr>
          <p:nvPr userDrawn="1"/>
        </p:nvPicPr>
        <p:blipFill>
          <a:blip r:embed="rId22"/>
          <a:stretch>
            <a:fillRect/>
          </a:stretch>
        </p:blipFill>
        <p:spPr>
          <a:xfrm>
            <a:off x="103492" y="147383"/>
            <a:ext cx="1725957" cy="407422"/>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slide" Target="slide1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slide" Target="slide12.xml"/></Relationships>
</file>

<file path=ppt/slides/_rels/slide1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7.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20.png"/><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971977"/>
            <a:ext cx="7627382" cy="3177788"/>
          </a:xfrm>
          <a:prstGeom prst="rect">
            <a:avLst/>
          </a:prstGeom>
          <a:noFill/>
          <a:ln/>
        </p:spPr>
        <p:txBody>
          <a:bodyPr wrap="square" lIns="0" tIns="0" rIns="0" bIns="0" rtlCol="0" anchor="t"/>
          <a:lstStyle/>
          <a:p>
            <a:pPr algn="ctr">
              <a:lnSpc>
                <a:spcPct val="150000"/>
              </a:lnSpc>
            </a:pPr>
            <a:r>
              <a:rPr lang="en-US" sz="4450" dirty="0">
                <a:solidFill>
                  <a:srgbClr val="597DB9"/>
                </a:solidFill>
                <a:latin typeface="Alexandria Semi Bold" pitchFamily="34" charset="0"/>
                <a:cs typeface="Alexandria Semi Bold" pitchFamily="34" charset="-120"/>
              </a:rPr>
              <a:t>Citation Networks Evolution Using Dynamic Network Embeddings</a:t>
            </a:r>
          </a:p>
        </p:txBody>
      </p:sp>
      <p:sp>
        <p:nvSpPr>
          <p:cNvPr id="4" name="Text 1"/>
          <p:cNvSpPr/>
          <p:nvPr/>
        </p:nvSpPr>
        <p:spPr>
          <a:xfrm>
            <a:off x="5024224" y="5602700"/>
            <a:ext cx="762738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Avishay Bar</a:t>
            </a:r>
            <a:endParaRPr lang="en-US" sz="1700" dirty="0"/>
          </a:p>
        </p:txBody>
      </p:sp>
      <p:sp>
        <p:nvSpPr>
          <p:cNvPr id="5" name="Text 2"/>
          <p:cNvSpPr/>
          <p:nvPr/>
        </p:nvSpPr>
        <p:spPr>
          <a:xfrm>
            <a:off x="2866652" y="5602700"/>
            <a:ext cx="762738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Shay Bistrizky</a:t>
            </a:r>
            <a:endParaRPr lang="en-US" sz="1700" dirty="0"/>
          </a:p>
        </p:txBody>
      </p:sp>
      <p:sp>
        <p:nvSpPr>
          <p:cNvPr id="6" name="Text 2">
            <a:extLst>
              <a:ext uri="{FF2B5EF4-FFF2-40B4-BE49-F238E27FC236}">
                <a16:creationId xmlns:a16="http://schemas.microsoft.com/office/drawing/2014/main" id="{C24E5EE9-051E-E679-C536-62BADEEF9381}"/>
              </a:ext>
            </a:extLst>
          </p:cNvPr>
          <p:cNvSpPr/>
          <p:nvPr/>
        </p:nvSpPr>
        <p:spPr>
          <a:xfrm>
            <a:off x="2969392" y="6095579"/>
            <a:ext cx="762738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206622086</a:t>
            </a:r>
            <a:endParaRPr lang="en-US" sz="1700" dirty="0"/>
          </a:p>
        </p:txBody>
      </p:sp>
      <p:sp>
        <p:nvSpPr>
          <p:cNvPr id="8" name="TextBox 7">
            <a:extLst>
              <a:ext uri="{FF2B5EF4-FFF2-40B4-BE49-F238E27FC236}">
                <a16:creationId xmlns:a16="http://schemas.microsoft.com/office/drawing/2014/main" id="{8A39C5D3-FDFB-935C-D90D-1A439128C781}"/>
              </a:ext>
            </a:extLst>
          </p:cNvPr>
          <p:cNvSpPr txBox="1"/>
          <p:nvPr/>
        </p:nvSpPr>
        <p:spPr>
          <a:xfrm>
            <a:off x="4943019" y="6072957"/>
            <a:ext cx="7315200" cy="369332"/>
          </a:xfrm>
          <a:prstGeom prst="rect">
            <a:avLst/>
          </a:prstGeom>
          <a:noFill/>
        </p:spPr>
        <p:txBody>
          <a:bodyPr wrap="square">
            <a:spAutoFit/>
          </a:bodyPr>
          <a:lstStyle/>
          <a:p>
            <a:r>
              <a:rPr lang="en-US" sz="1800" dirty="0">
                <a:solidFill>
                  <a:srgbClr val="3B3535"/>
                </a:solidFill>
                <a:latin typeface="Sora Light" pitchFamily="34" charset="0"/>
                <a:ea typeface="Sora Light" pitchFamily="34" charset="-122"/>
                <a:cs typeface="Sora Light" pitchFamily="34" charset="-120"/>
              </a:rPr>
              <a:t>316165984</a:t>
            </a:r>
            <a:endParaRPr lang="en-IL" dirty="0"/>
          </a:p>
        </p:txBody>
      </p:sp>
      <p:pic>
        <p:nvPicPr>
          <p:cNvPr id="9" name="Picture 8" descr="המכללה האקדמית להנדסה בראודה - לדף הבית">
            <a:extLst>
              <a:ext uri="{FF2B5EF4-FFF2-40B4-BE49-F238E27FC236}">
                <a16:creationId xmlns:a16="http://schemas.microsoft.com/office/drawing/2014/main" id="{7341BE46-C84B-0A46-D8FA-5974E1F7DE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56687" y="364820"/>
            <a:ext cx="3995913" cy="1325035"/>
          </a:xfrm>
          <a:prstGeom prst="rect">
            <a:avLst/>
          </a:prstGeom>
          <a:noFill/>
          <a:ln>
            <a:noFill/>
          </a:ln>
        </p:spPr>
      </p:pic>
      <p:sp>
        <p:nvSpPr>
          <p:cNvPr id="12" name="TextBox 11">
            <a:extLst>
              <a:ext uri="{FF2B5EF4-FFF2-40B4-BE49-F238E27FC236}">
                <a16:creationId xmlns:a16="http://schemas.microsoft.com/office/drawing/2014/main" id="{414E6E7E-D055-4F22-19C0-14F7269D327B}"/>
              </a:ext>
            </a:extLst>
          </p:cNvPr>
          <p:cNvSpPr txBox="1"/>
          <p:nvPr/>
        </p:nvSpPr>
        <p:spPr>
          <a:xfrm>
            <a:off x="4943019" y="6941759"/>
            <a:ext cx="7315200" cy="412934"/>
          </a:xfrm>
          <a:prstGeom prst="rect">
            <a:avLst/>
          </a:prstGeom>
          <a:noFill/>
        </p:spPr>
        <p:txBody>
          <a:bodyPr wrap="square">
            <a:spAutoFit/>
          </a:bodyPr>
          <a:lstStyle/>
          <a:p>
            <a:pPr>
              <a:lnSpc>
                <a:spcPts val="2700"/>
              </a:lnSpc>
            </a:pPr>
            <a:r>
              <a:rPr lang="en-US" sz="1700" dirty="0">
                <a:solidFill>
                  <a:srgbClr val="3B3535"/>
                </a:solidFill>
                <a:latin typeface="Sora Light" pitchFamily="34" charset="0"/>
                <a:cs typeface="Sora Light" pitchFamily="34" charset="-120"/>
              </a:rPr>
              <a:t>Prof. Zeev (Vladimir) Volkovich</a:t>
            </a:r>
            <a:endParaRPr lang="en-IL" sz="1700" dirty="0">
              <a:solidFill>
                <a:srgbClr val="3B3535"/>
              </a:solidFill>
              <a:latin typeface="Sora Light" pitchFamily="34" charset="0"/>
              <a:cs typeface="Sora Light" pitchFamily="34" charset="-120"/>
            </a:endParaRPr>
          </a:p>
        </p:txBody>
      </p:sp>
      <p:sp>
        <p:nvSpPr>
          <p:cNvPr id="14" name="TextBox 13">
            <a:extLst>
              <a:ext uri="{FF2B5EF4-FFF2-40B4-BE49-F238E27FC236}">
                <a16:creationId xmlns:a16="http://schemas.microsoft.com/office/drawing/2014/main" id="{E32C3E45-B01D-6C95-DB54-A236E9642562}"/>
              </a:ext>
            </a:extLst>
          </p:cNvPr>
          <p:cNvSpPr txBox="1"/>
          <p:nvPr/>
        </p:nvSpPr>
        <p:spPr>
          <a:xfrm>
            <a:off x="2702104" y="6941759"/>
            <a:ext cx="7315200" cy="412934"/>
          </a:xfrm>
          <a:prstGeom prst="rect">
            <a:avLst/>
          </a:prstGeom>
          <a:noFill/>
        </p:spPr>
        <p:txBody>
          <a:bodyPr wrap="square">
            <a:spAutoFit/>
          </a:bodyPr>
          <a:lstStyle/>
          <a:p>
            <a:pPr fontAlgn="base">
              <a:lnSpc>
                <a:spcPts val="2700"/>
              </a:lnSpc>
            </a:pPr>
            <a:r>
              <a:rPr lang="en-US" sz="1700" dirty="0">
                <a:solidFill>
                  <a:srgbClr val="3B3535"/>
                </a:solidFill>
                <a:latin typeface="Sora Light" pitchFamily="34" charset="0"/>
                <a:cs typeface="Sora Light" pitchFamily="34" charset="-120"/>
              </a:rPr>
              <a:t>Dr. Renata Avros</a:t>
            </a:r>
          </a:p>
        </p:txBody>
      </p:sp>
      <p:sp>
        <p:nvSpPr>
          <p:cNvPr id="7" name="TextBox 6">
            <a:extLst>
              <a:ext uri="{FF2B5EF4-FFF2-40B4-BE49-F238E27FC236}">
                <a16:creationId xmlns:a16="http://schemas.microsoft.com/office/drawing/2014/main" id="{7ADC54CC-E2AC-BBEB-5CC3-3A27329C4788}"/>
              </a:ext>
            </a:extLst>
          </p:cNvPr>
          <p:cNvSpPr txBox="1"/>
          <p:nvPr/>
        </p:nvSpPr>
        <p:spPr>
          <a:xfrm>
            <a:off x="298606" y="5839295"/>
            <a:ext cx="7315200" cy="412934"/>
          </a:xfrm>
          <a:prstGeom prst="rect">
            <a:avLst/>
          </a:prstGeom>
          <a:noFill/>
        </p:spPr>
        <p:txBody>
          <a:bodyPr wrap="square">
            <a:spAutoFit/>
          </a:bodyPr>
          <a:lstStyle/>
          <a:p>
            <a:pPr>
              <a:lnSpc>
                <a:spcPts val="2700"/>
              </a:lnSpc>
            </a:pPr>
            <a:r>
              <a:rPr lang="en-US" sz="1700" dirty="0">
                <a:solidFill>
                  <a:srgbClr val="3B3535"/>
                </a:solidFill>
                <a:latin typeface="Sora Light" pitchFamily="34" charset="0"/>
                <a:cs typeface="Sora Light" pitchFamily="34" charset="-120"/>
              </a:rPr>
              <a:t>Students</a:t>
            </a:r>
            <a:endParaRPr lang="en-IL" sz="1700" dirty="0">
              <a:solidFill>
                <a:srgbClr val="3B3535"/>
              </a:solidFill>
              <a:latin typeface="Sora Light" pitchFamily="34" charset="0"/>
              <a:cs typeface="Sora Light" pitchFamily="34" charset="-120"/>
            </a:endParaRPr>
          </a:p>
        </p:txBody>
      </p:sp>
      <p:sp>
        <p:nvSpPr>
          <p:cNvPr id="10" name="TextBox 9">
            <a:extLst>
              <a:ext uri="{FF2B5EF4-FFF2-40B4-BE49-F238E27FC236}">
                <a16:creationId xmlns:a16="http://schemas.microsoft.com/office/drawing/2014/main" id="{F52D1B60-2092-227C-4934-82B8A9B5FE73}"/>
              </a:ext>
            </a:extLst>
          </p:cNvPr>
          <p:cNvSpPr txBox="1"/>
          <p:nvPr/>
        </p:nvSpPr>
        <p:spPr>
          <a:xfrm>
            <a:off x="298606" y="6947300"/>
            <a:ext cx="7315200" cy="412934"/>
          </a:xfrm>
          <a:prstGeom prst="rect">
            <a:avLst/>
          </a:prstGeom>
          <a:noFill/>
        </p:spPr>
        <p:txBody>
          <a:bodyPr wrap="square">
            <a:spAutoFit/>
          </a:bodyPr>
          <a:lstStyle/>
          <a:p>
            <a:pPr>
              <a:lnSpc>
                <a:spcPts val="2700"/>
              </a:lnSpc>
            </a:pPr>
            <a:r>
              <a:rPr lang="en-US" sz="1700" dirty="0">
                <a:solidFill>
                  <a:srgbClr val="3B3535"/>
                </a:solidFill>
                <a:latin typeface="Sora Light" pitchFamily="34" charset="0"/>
                <a:cs typeface="Sora Light" pitchFamily="34" charset="-120"/>
              </a:rPr>
              <a:t>Supervisors</a:t>
            </a:r>
            <a:endParaRPr lang="en-IL" sz="1700" dirty="0">
              <a:solidFill>
                <a:srgbClr val="3B3535"/>
              </a:solidFill>
              <a:latin typeface="Sora Light" pitchFamily="34" charset="0"/>
              <a:cs typeface="Sora Light"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0E7F0-5464-5F1D-333E-3A87F70A0D97}"/>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8A90B668-AC85-1BB8-03C6-73F8E8A64C82}"/>
              </a:ext>
            </a:extLst>
          </p:cNvPr>
          <p:cNvSpPr/>
          <p:nvPr/>
        </p:nvSpPr>
        <p:spPr>
          <a:xfrm>
            <a:off x="7307579" y="2799344"/>
            <a:ext cx="45719" cy="4221383"/>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282CBB68-A8A9-E2DF-FD18-9604964395C2}"/>
              </a:ext>
            </a:extLst>
          </p:cNvPr>
          <p:cNvSpPr/>
          <p:nvPr/>
        </p:nvSpPr>
        <p:spPr>
          <a:xfrm>
            <a:off x="6642140" y="3126528"/>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C60E51F4-A62D-7D70-6A86-EA4F103103CD}"/>
              </a:ext>
            </a:extLst>
          </p:cNvPr>
          <p:cNvSpPr/>
          <p:nvPr/>
        </p:nvSpPr>
        <p:spPr>
          <a:xfrm>
            <a:off x="7147798" y="296674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10BF8C6F-462B-78E1-87BF-FE755B8FD85E}"/>
              </a:ext>
            </a:extLst>
          </p:cNvPr>
          <p:cNvSpPr/>
          <p:nvPr/>
        </p:nvSpPr>
        <p:spPr>
          <a:xfrm>
            <a:off x="7269004" y="3016633"/>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5F28A572-81ED-D08E-DCE4-DB286141A36D}"/>
              </a:ext>
            </a:extLst>
          </p:cNvPr>
          <p:cNvSpPr/>
          <p:nvPr/>
        </p:nvSpPr>
        <p:spPr>
          <a:xfrm>
            <a:off x="4538067" y="2948172"/>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0D342108-5558-2112-E68C-DEC45F8C6A06}"/>
              </a:ext>
            </a:extLst>
          </p:cNvPr>
          <p:cNvSpPr/>
          <p:nvPr/>
        </p:nvSpPr>
        <p:spPr>
          <a:xfrm>
            <a:off x="7467362" y="3870669"/>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228712A7-8488-F2D0-F823-3ED23229C503}"/>
              </a:ext>
            </a:extLst>
          </p:cNvPr>
          <p:cNvSpPr/>
          <p:nvPr/>
        </p:nvSpPr>
        <p:spPr>
          <a:xfrm>
            <a:off x="7147798" y="3710887"/>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F6D94AB6-5A01-71F4-E9BC-41532665835A}"/>
              </a:ext>
            </a:extLst>
          </p:cNvPr>
          <p:cNvSpPr/>
          <p:nvPr/>
        </p:nvSpPr>
        <p:spPr>
          <a:xfrm>
            <a:off x="7245072" y="3760774"/>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2" name="Shape 10">
            <a:extLst>
              <a:ext uri="{FF2B5EF4-FFF2-40B4-BE49-F238E27FC236}">
                <a16:creationId xmlns:a16="http://schemas.microsoft.com/office/drawing/2014/main" id="{69E81C34-7B03-9AF6-0FBC-05E14B0F306D}"/>
              </a:ext>
            </a:extLst>
          </p:cNvPr>
          <p:cNvSpPr/>
          <p:nvPr/>
        </p:nvSpPr>
        <p:spPr>
          <a:xfrm>
            <a:off x="6642140" y="4540395"/>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437ECC06-FB88-11FA-1659-2FDFD25A8B71}"/>
              </a:ext>
            </a:extLst>
          </p:cNvPr>
          <p:cNvSpPr/>
          <p:nvPr/>
        </p:nvSpPr>
        <p:spPr>
          <a:xfrm>
            <a:off x="7147798" y="438061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877EB211-38E0-A89C-340C-14D276D6CDEE}"/>
              </a:ext>
            </a:extLst>
          </p:cNvPr>
          <p:cNvSpPr/>
          <p:nvPr/>
        </p:nvSpPr>
        <p:spPr>
          <a:xfrm>
            <a:off x="7244953" y="4430500"/>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595D7DED-5296-2D11-24A0-A280068A48A4}"/>
              </a:ext>
            </a:extLst>
          </p:cNvPr>
          <p:cNvSpPr/>
          <p:nvPr/>
        </p:nvSpPr>
        <p:spPr>
          <a:xfrm>
            <a:off x="7202749" y="3744981"/>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630A3C8B-C1F8-0746-2FAC-C29154F328A3}"/>
              </a:ext>
            </a:extLst>
          </p:cNvPr>
          <p:cNvSpPr/>
          <p:nvPr/>
        </p:nvSpPr>
        <p:spPr>
          <a:xfrm>
            <a:off x="7467362" y="5210241"/>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AF920A28-F78E-0A78-6AD2-74F3DA8D9FB7}"/>
              </a:ext>
            </a:extLst>
          </p:cNvPr>
          <p:cNvSpPr/>
          <p:nvPr/>
        </p:nvSpPr>
        <p:spPr>
          <a:xfrm>
            <a:off x="7147798" y="505045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704B6D90-BDAD-EF6B-D61A-2E1E14F365A7}"/>
              </a:ext>
            </a:extLst>
          </p:cNvPr>
          <p:cNvSpPr/>
          <p:nvPr/>
        </p:nvSpPr>
        <p:spPr>
          <a:xfrm>
            <a:off x="7244358" y="5100346"/>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82ADAACF-555E-8AF1-E15A-CEAE145BAF0F}"/>
              </a:ext>
            </a:extLst>
          </p:cNvPr>
          <p:cNvSpPr/>
          <p:nvPr/>
        </p:nvSpPr>
        <p:spPr>
          <a:xfrm>
            <a:off x="5381479" y="4420736"/>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Background</a:t>
            </a:r>
            <a:endParaRPr lang="en-US" sz="1500" dirty="0">
              <a:solidFill>
                <a:srgbClr val="FF0000"/>
              </a:solidFill>
            </a:endParaRPr>
          </a:p>
        </p:txBody>
      </p:sp>
      <p:sp>
        <p:nvSpPr>
          <p:cNvPr id="20" name="Shape 18">
            <a:extLst>
              <a:ext uri="{FF2B5EF4-FFF2-40B4-BE49-F238E27FC236}">
                <a16:creationId xmlns:a16="http://schemas.microsoft.com/office/drawing/2014/main" id="{54CC6A7C-15DB-684D-022F-0F80A8CA1918}"/>
              </a:ext>
            </a:extLst>
          </p:cNvPr>
          <p:cNvSpPr/>
          <p:nvPr/>
        </p:nvSpPr>
        <p:spPr>
          <a:xfrm>
            <a:off x="6642140" y="5880086"/>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9B6B9654-7F26-D10A-79B3-E7E6BEECB715}"/>
              </a:ext>
            </a:extLst>
          </p:cNvPr>
          <p:cNvSpPr/>
          <p:nvPr/>
        </p:nvSpPr>
        <p:spPr>
          <a:xfrm>
            <a:off x="7147798" y="5720304"/>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680BA14B-F8DB-F337-4E94-181D67042C2C}"/>
              </a:ext>
            </a:extLst>
          </p:cNvPr>
          <p:cNvSpPr/>
          <p:nvPr/>
        </p:nvSpPr>
        <p:spPr>
          <a:xfrm>
            <a:off x="7241977" y="5770192"/>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797764A1-F49D-BB91-0905-E773780C013C}"/>
              </a:ext>
            </a:extLst>
          </p:cNvPr>
          <p:cNvSpPr/>
          <p:nvPr/>
        </p:nvSpPr>
        <p:spPr>
          <a:xfrm>
            <a:off x="6239741" y="5084673"/>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2DE8FDC5-2770-3B8A-4BAA-FFCF82F6F1C2}"/>
              </a:ext>
            </a:extLst>
          </p:cNvPr>
          <p:cNvSpPr/>
          <p:nvPr/>
        </p:nvSpPr>
        <p:spPr>
          <a:xfrm>
            <a:off x="7467362" y="6549932"/>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3D196A63-A41F-BAE9-68E4-0911581D1B01}"/>
              </a:ext>
            </a:extLst>
          </p:cNvPr>
          <p:cNvSpPr/>
          <p:nvPr/>
        </p:nvSpPr>
        <p:spPr>
          <a:xfrm>
            <a:off x="7147798" y="639015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096E9B14-F830-D174-0625-936D5059BE53}"/>
              </a:ext>
            </a:extLst>
          </p:cNvPr>
          <p:cNvSpPr/>
          <p:nvPr/>
        </p:nvSpPr>
        <p:spPr>
          <a:xfrm>
            <a:off x="7240905" y="6440037"/>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846F1E9B-6B0C-F4D9-63D3-014D3409BE7F}"/>
              </a:ext>
            </a:extLst>
          </p:cNvPr>
          <p:cNvSpPr/>
          <p:nvPr/>
        </p:nvSpPr>
        <p:spPr>
          <a:xfrm>
            <a:off x="4957882" y="5752693"/>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ED0FDBB4-5459-B46F-51EF-24DE79E53F61}"/>
              </a:ext>
            </a:extLst>
          </p:cNvPr>
          <p:cNvSpPr/>
          <p:nvPr/>
        </p:nvSpPr>
        <p:spPr>
          <a:xfrm>
            <a:off x="8133874" y="5832364"/>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2" name="Text 30">
            <a:extLst>
              <a:ext uri="{FF2B5EF4-FFF2-40B4-BE49-F238E27FC236}">
                <a16:creationId xmlns:a16="http://schemas.microsoft.com/office/drawing/2014/main" id="{375C3EA9-E8D9-86FC-CEE1-B622D6D23F95}"/>
              </a:ext>
            </a:extLst>
          </p:cNvPr>
          <p:cNvSpPr/>
          <p:nvPr/>
        </p:nvSpPr>
        <p:spPr>
          <a:xfrm>
            <a:off x="7179863" y="6424364"/>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4D82E254-BFD9-6A3D-2AB5-85111DD04603}"/>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9B1DD4E0-914C-4625-9FAC-A2F362505E8D}"/>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Tree>
    <p:extLst>
      <p:ext uri="{BB962C8B-B14F-4D97-AF65-F5344CB8AC3E}">
        <p14:creationId xmlns:p14="http://schemas.microsoft.com/office/powerpoint/2010/main" val="1633301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0">
            <a:extLst>
              <a:ext uri="{FF2B5EF4-FFF2-40B4-BE49-F238E27FC236}">
                <a16:creationId xmlns:a16="http://schemas.microsoft.com/office/drawing/2014/main" id="{CA7DE37E-EA2E-571A-FB6E-B21249912AE2}"/>
              </a:ext>
            </a:extLst>
          </p:cNvPr>
          <p:cNvSpPr/>
          <p:nvPr/>
        </p:nvSpPr>
        <p:spPr>
          <a:xfrm>
            <a:off x="665842" y="997865"/>
            <a:ext cx="13113782" cy="1425416"/>
          </a:xfrm>
          <a:prstGeom prst="rect">
            <a:avLst/>
          </a:prstGeom>
          <a:noFill/>
          <a:ln/>
        </p:spPr>
        <p:txBody>
          <a:bodyPr wrap="squar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ts val="5600"/>
              </a:lnSpc>
              <a:buNone/>
            </a:pPr>
            <a:r>
              <a:rPr lang="en-US" sz="4450" dirty="0">
                <a:solidFill>
                  <a:srgbClr val="597DB9"/>
                </a:solidFill>
                <a:latin typeface="Alexandria Semi Bold" pitchFamily="34" charset="0"/>
                <a:cs typeface="Alexandria Semi Bold" pitchFamily="34" charset="-120"/>
              </a:rPr>
              <a:t>Dynamic Networks</a:t>
            </a:r>
          </a:p>
        </p:txBody>
      </p:sp>
      <p:sp>
        <p:nvSpPr>
          <p:cNvPr id="8" name="Shape 1">
            <a:extLst>
              <a:ext uri="{FF2B5EF4-FFF2-40B4-BE49-F238E27FC236}">
                <a16:creationId xmlns:a16="http://schemas.microsoft.com/office/drawing/2014/main" id="{F41601BF-0F7F-0463-6DBE-24B28A396795}"/>
              </a:ext>
            </a:extLst>
          </p:cNvPr>
          <p:cNvSpPr/>
          <p:nvPr/>
        </p:nvSpPr>
        <p:spPr>
          <a:xfrm>
            <a:off x="758309" y="2350653"/>
            <a:ext cx="487442" cy="487442"/>
          </a:xfrm>
          <a:prstGeom prst="roundRect">
            <a:avLst>
              <a:gd name="adj" fmla="val 18669"/>
            </a:avLst>
          </a:prstGeom>
          <a:solidFill>
            <a:srgbClr val="D5DCF6"/>
          </a:solidFill>
          <a:ln w="7620">
            <a:solidFill>
              <a:srgbClr val="BBC2DC"/>
            </a:solidFill>
            <a:prstDash val="solid"/>
          </a:ln>
        </p:spPr>
        <p:txBody>
          <a:bodyPr/>
          <a:lstStyle/>
          <a:p>
            <a:endParaRPr lang="en-IL"/>
          </a:p>
        </p:txBody>
      </p:sp>
      <p:sp>
        <p:nvSpPr>
          <p:cNvPr id="9" name="Text 2">
            <a:extLst>
              <a:ext uri="{FF2B5EF4-FFF2-40B4-BE49-F238E27FC236}">
                <a16:creationId xmlns:a16="http://schemas.microsoft.com/office/drawing/2014/main" id="{014BCA26-3BE5-C126-853C-5C9DFC788C73}"/>
              </a:ext>
            </a:extLst>
          </p:cNvPr>
          <p:cNvSpPr/>
          <p:nvPr/>
        </p:nvSpPr>
        <p:spPr>
          <a:xfrm>
            <a:off x="934760" y="2423281"/>
            <a:ext cx="134422" cy="342067"/>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1</a:t>
            </a:r>
            <a:endParaRPr lang="en-US" sz="2650" dirty="0"/>
          </a:p>
        </p:txBody>
      </p:sp>
      <p:sp>
        <p:nvSpPr>
          <p:cNvPr id="10" name="Text 3">
            <a:extLst>
              <a:ext uri="{FF2B5EF4-FFF2-40B4-BE49-F238E27FC236}">
                <a16:creationId xmlns:a16="http://schemas.microsoft.com/office/drawing/2014/main" id="{72AE8274-766A-E03D-D649-6F63D52DA688}"/>
              </a:ext>
            </a:extLst>
          </p:cNvPr>
          <p:cNvSpPr/>
          <p:nvPr/>
        </p:nvSpPr>
        <p:spPr>
          <a:xfrm>
            <a:off x="1462326" y="2350653"/>
            <a:ext cx="2850713" cy="356235"/>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00"/>
              </a:lnSpc>
              <a:buNone/>
            </a:pPr>
            <a:r>
              <a:rPr lang="en-US" sz="2200" dirty="0">
                <a:solidFill>
                  <a:srgbClr val="587CB8"/>
                </a:solidFill>
                <a:latin typeface="Alexandria Semi Bold" pitchFamily="34" charset="0"/>
                <a:cs typeface="Alexandria Semi Bold" pitchFamily="34" charset="-120"/>
              </a:rPr>
              <a:t>Static Networks</a:t>
            </a:r>
          </a:p>
        </p:txBody>
      </p:sp>
      <p:sp>
        <p:nvSpPr>
          <p:cNvPr id="11" name="Text 4">
            <a:extLst>
              <a:ext uri="{FF2B5EF4-FFF2-40B4-BE49-F238E27FC236}">
                <a16:creationId xmlns:a16="http://schemas.microsoft.com/office/drawing/2014/main" id="{C67CDDFC-353F-A855-D28D-2B8EEBE49C5C}"/>
              </a:ext>
            </a:extLst>
          </p:cNvPr>
          <p:cNvSpPr/>
          <p:nvPr/>
        </p:nvSpPr>
        <p:spPr>
          <a:xfrm>
            <a:off x="1462326" y="2836785"/>
            <a:ext cx="3522821" cy="1386840"/>
          </a:xfrm>
          <a:prstGeom prst="rect">
            <a:avLst/>
          </a:prstGeom>
          <a:noFill/>
          <a:ln/>
        </p:spPr>
        <p:txBody>
          <a:bodyPr wrap="squar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00"/>
              </a:lnSpc>
              <a:buNone/>
            </a:pPr>
            <a:r>
              <a:rPr lang="en-US" sz="1700" b="1" dirty="0">
                <a:latin typeface="Sitka Text Semibold" pitchFamily="2" charset="0"/>
                <a:cs typeface="Sora Light" pitchFamily="34" charset="-120"/>
              </a:rPr>
              <a:t>Static networks capture connections at a single point in time, lacking the evolution of relationships.</a:t>
            </a:r>
          </a:p>
        </p:txBody>
      </p:sp>
      <p:sp>
        <p:nvSpPr>
          <p:cNvPr id="12" name="Shape 5">
            <a:extLst>
              <a:ext uri="{FF2B5EF4-FFF2-40B4-BE49-F238E27FC236}">
                <a16:creationId xmlns:a16="http://schemas.microsoft.com/office/drawing/2014/main" id="{ECEAA586-FFF3-1BBC-6E62-7EEFD4814953}"/>
              </a:ext>
            </a:extLst>
          </p:cNvPr>
          <p:cNvSpPr/>
          <p:nvPr/>
        </p:nvSpPr>
        <p:spPr>
          <a:xfrm>
            <a:off x="5201722" y="2350653"/>
            <a:ext cx="487442" cy="487442"/>
          </a:xfrm>
          <a:prstGeom prst="roundRect">
            <a:avLst>
              <a:gd name="adj" fmla="val 18669"/>
            </a:avLst>
          </a:prstGeom>
          <a:solidFill>
            <a:srgbClr val="D5DCF6"/>
          </a:solidFill>
          <a:ln w="7620">
            <a:solidFill>
              <a:srgbClr val="BBC2DC"/>
            </a:solidFill>
            <a:prstDash val="solid"/>
          </a:ln>
        </p:spPr>
        <p:txBody>
          <a:bodyPr/>
          <a:lstStyle/>
          <a:p>
            <a:endParaRPr lang="en-IL"/>
          </a:p>
        </p:txBody>
      </p:sp>
      <p:sp>
        <p:nvSpPr>
          <p:cNvPr id="13" name="Text 6">
            <a:extLst>
              <a:ext uri="{FF2B5EF4-FFF2-40B4-BE49-F238E27FC236}">
                <a16:creationId xmlns:a16="http://schemas.microsoft.com/office/drawing/2014/main" id="{F98AC50E-270D-0A52-AE8C-EF5758135B6B}"/>
              </a:ext>
            </a:extLst>
          </p:cNvPr>
          <p:cNvSpPr/>
          <p:nvPr/>
        </p:nvSpPr>
        <p:spPr>
          <a:xfrm>
            <a:off x="5343287" y="2423281"/>
            <a:ext cx="204192" cy="342067"/>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2</a:t>
            </a:r>
            <a:endParaRPr lang="en-US" sz="2650" dirty="0"/>
          </a:p>
        </p:txBody>
      </p:sp>
      <p:sp>
        <p:nvSpPr>
          <p:cNvPr id="14" name="Text 7">
            <a:extLst>
              <a:ext uri="{FF2B5EF4-FFF2-40B4-BE49-F238E27FC236}">
                <a16:creationId xmlns:a16="http://schemas.microsoft.com/office/drawing/2014/main" id="{1D03E72B-D6BE-85F6-F4D5-E845EE700A3A}"/>
              </a:ext>
            </a:extLst>
          </p:cNvPr>
          <p:cNvSpPr/>
          <p:nvPr/>
        </p:nvSpPr>
        <p:spPr>
          <a:xfrm>
            <a:off x="5905738" y="2350653"/>
            <a:ext cx="2850713" cy="356235"/>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00"/>
              </a:lnSpc>
              <a:buNone/>
            </a:pPr>
            <a:r>
              <a:rPr lang="en-US" sz="2200" dirty="0">
                <a:solidFill>
                  <a:srgbClr val="587CB8"/>
                </a:solidFill>
                <a:latin typeface="Alexandria Semi Bold" pitchFamily="34" charset="0"/>
                <a:cs typeface="Alexandria Semi Bold" pitchFamily="34" charset="-120"/>
              </a:rPr>
              <a:t>Dynamic Networks</a:t>
            </a:r>
          </a:p>
        </p:txBody>
      </p:sp>
      <p:sp>
        <p:nvSpPr>
          <p:cNvPr id="15" name="Text 8">
            <a:extLst>
              <a:ext uri="{FF2B5EF4-FFF2-40B4-BE49-F238E27FC236}">
                <a16:creationId xmlns:a16="http://schemas.microsoft.com/office/drawing/2014/main" id="{16719BD1-CB5E-8E1C-685E-59DB28057E31}"/>
              </a:ext>
            </a:extLst>
          </p:cNvPr>
          <p:cNvSpPr/>
          <p:nvPr/>
        </p:nvSpPr>
        <p:spPr>
          <a:xfrm>
            <a:off x="5905738" y="2836785"/>
            <a:ext cx="3522821" cy="1386840"/>
          </a:xfrm>
          <a:prstGeom prst="rect">
            <a:avLst/>
          </a:prstGeom>
          <a:noFill/>
          <a:ln/>
        </p:spPr>
        <p:txBody>
          <a:bodyPr wrap="squar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00"/>
              </a:lnSpc>
              <a:buNone/>
            </a:pPr>
            <a:r>
              <a:rPr lang="en-US" sz="1700" b="1" dirty="0">
                <a:latin typeface="Sitka Text Semibold" pitchFamily="2" charset="0"/>
                <a:cs typeface="Sora Light" pitchFamily="34" charset="-120"/>
              </a:rPr>
              <a:t>Dynamic networks capture evolving connections over time, showing how relationships change.</a:t>
            </a:r>
          </a:p>
        </p:txBody>
      </p:sp>
      <p:sp>
        <p:nvSpPr>
          <p:cNvPr id="16" name="Shape 9">
            <a:extLst>
              <a:ext uri="{FF2B5EF4-FFF2-40B4-BE49-F238E27FC236}">
                <a16:creationId xmlns:a16="http://schemas.microsoft.com/office/drawing/2014/main" id="{F4641911-4FFF-304B-05F1-A6E731AD2BDC}"/>
              </a:ext>
            </a:extLst>
          </p:cNvPr>
          <p:cNvSpPr/>
          <p:nvPr/>
        </p:nvSpPr>
        <p:spPr>
          <a:xfrm>
            <a:off x="9645134" y="2350653"/>
            <a:ext cx="487442" cy="487442"/>
          </a:xfrm>
          <a:prstGeom prst="roundRect">
            <a:avLst>
              <a:gd name="adj" fmla="val 18669"/>
            </a:avLst>
          </a:prstGeom>
          <a:solidFill>
            <a:srgbClr val="D5DCF6"/>
          </a:solidFill>
          <a:ln w="7620">
            <a:solidFill>
              <a:srgbClr val="BBC2DC"/>
            </a:solidFill>
            <a:prstDash val="solid"/>
          </a:ln>
        </p:spPr>
        <p:txBody>
          <a:bodyPr/>
          <a:lstStyle/>
          <a:p>
            <a:endParaRPr lang="en-IL"/>
          </a:p>
        </p:txBody>
      </p:sp>
      <p:sp>
        <p:nvSpPr>
          <p:cNvPr id="17" name="Text 10">
            <a:extLst>
              <a:ext uri="{FF2B5EF4-FFF2-40B4-BE49-F238E27FC236}">
                <a16:creationId xmlns:a16="http://schemas.microsoft.com/office/drawing/2014/main" id="{E315B6A9-6462-0852-57E9-8200A11EA845}"/>
              </a:ext>
            </a:extLst>
          </p:cNvPr>
          <p:cNvSpPr/>
          <p:nvPr/>
        </p:nvSpPr>
        <p:spPr>
          <a:xfrm>
            <a:off x="9786580" y="2423281"/>
            <a:ext cx="204549" cy="342067"/>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3</a:t>
            </a:r>
            <a:endParaRPr lang="en-US" sz="2650" dirty="0"/>
          </a:p>
        </p:txBody>
      </p:sp>
      <p:sp>
        <p:nvSpPr>
          <p:cNvPr id="18" name="Text 11">
            <a:extLst>
              <a:ext uri="{FF2B5EF4-FFF2-40B4-BE49-F238E27FC236}">
                <a16:creationId xmlns:a16="http://schemas.microsoft.com/office/drawing/2014/main" id="{99F663A9-5B81-0DDB-649E-C74BC304F0AA}"/>
              </a:ext>
            </a:extLst>
          </p:cNvPr>
          <p:cNvSpPr/>
          <p:nvPr/>
        </p:nvSpPr>
        <p:spPr>
          <a:xfrm>
            <a:off x="10349151" y="2350653"/>
            <a:ext cx="2850713" cy="356235"/>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00"/>
              </a:lnSpc>
              <a:buNone/>
            </a:pPr>
            <a:r>
              <a:rPr lang="en-US" sz="2200" dirty="0">
                <a:solidFill>
                  <a:srgbClr val="587CB8"/>
                </a:solidFill>
                <a:latin typeface="Alexandria Semi Bold" pitchFamily="34" charset="0"/>
                <a:cs typeface="Alexandria Semi Bold" pitchFamily="34" charset="-120"/>
              </a:rPr>
              <a:t>Temporal Changes</a:t>
            </a:r>
          </a:p>
        </p:txBody>
      </p:sp>
      <p:sp>
        <p:nvSpPr>
          <p:cNvPr id="19" name="Text 12">
            <a:extLst>
              <a:ext uri="{FF2B5EF4-FFF2-40B4-BE49-F238E27FC236}">
                <a16:creationId xmlns:a16="http://schemas.microsoft.com/office/drawing/2014/main" id="{1F443E7A-CC50-3790-D0D6-9AF1E0526851}"/>
              </a:ext>
            </a:extLst>
          </p:cNvPr>
          <p:cNvSpPr/>
          <p:nvPr/>
        </p:nvSpPr>
        <p:spPr>
          <a:xfrm>
            <a:off x="10349151" y="2836785"/>
            <a:ext cx="3522821" cy="1733550"/>
          </a:xfrm>
          <a:prstGeom prst="rect">
            <a:avLst/>
          </a:prstGeom>
          <a:noFill/>
          <a:ln/>
        </p:spPr>
        <p:txBody>
          <a:bodyPr wrap="squar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00"/>
              </a:lnSpc>
              <a:buNone/>
            </a:pPr>
            <a:r>
              <a:rPr lang="en-US" sz="1700" b="1" dirty="0">
                <a:latin typeface="Sitka Text Semibold" pitchFamily="2" charset="0"/>
                <a:cs typeface="Sora Light" pitchFamily="34" charset="-120"/>
              </a:rPr>
              <a:t>Key factors are node proximity and temporal continuity, showing closeness and consistent representation over time.</a:t>
            </a:r>
          </a:p>
        </p:txBody>
      </p:sp>
      <p:pic>
        <p:nvPicPr>
          <p:cNvPr id="21" name="Picture 20">
            <a:extLst>
              <a:ext uri="{FF2B5EF4-FFF2-40B4-BE49-F238E27FC236}">
                <a16:creationId xmlns:a16="http://schemas.microsoft.com/office/drawing/2014/main" id="{36E63377-7A45-963B-9C8B-166961AFCAA0}"/>
              </a:ext>
            </a:extLst>
          </p:cNvPr>
          <p:cNvPicPr>
            <a:picLocks noChangeAspect="1"/>
          </p:cNvPicPr>
          <p:nvPr/>
        </p:nvPicPr>
        <p:blipFill>
          <a:blip r:embed="rId3"/>
          <a:stretch>
            <a:fillRect/>
          </a:stretch>
        </p:blipFill>
        <p:spPr>
          <a:xfrm>
            <a:off x="1976633" y="5158499"/>
            <a:ext cx="10133928" cy="2812011"/>
          </a:xfrm>
          <a:prstGeom prst="rect">
            <a:avLst/>
          </a:prstGeom>
        </p:spPr>
      </p:pic>
    </p:spTree>
    <p:extLst>
      <p:ext uri="{BB962C8B-B14F-4D97-AF65-F5344CB8AC3E}">
        <p14:creationId xmlns:p14="http://schemas.microsoft.com/office/powerpoint/2010/main" val="133920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A3D24-81DD-F9D4-8418-DED4AF546E4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26169CC-4517-A1F9-4ECD-535F4415277E}"/>
              </a:ext>
            </a:extLst>
          </p:cNvPr>
          <p:cNvSpPr/>
          <p:nvPr/>
        </p:nvSpPr>
        <p:spPr>
          <a:xfrm>
            <a:off x="758309" y="1216957"/>
            <a:ext cx="11513225" cy="712708"/>
          </a:xfrm>
          <a:prstGeom prst="rect">
            <a:avLst/>
          </a:prstGeom>
          <a:noFill/>
          <a:ln/>
        </p:spPr>
        <p:txBody>
          <a:bodyPr wrap="none" lIns="0" tIns="0" rIns="0" bIns="0" rtlCol="0" anchor="t"/>
          <a:lstStyle/>
          <a:p>
            <a:pPr>
              <a:lnSpc>
                <a:spcPts val="5600"/>
              </a:lnSpc>
            </a:pPr>
            <a:r>
              <a:rPr lang="en-US" sz="4450" dirty="0">
                <a:solidFill>
                  <a:srgbClr val="597DB9"/>
                </a:solidFill>
                <a:latin typeface="Alexandria Semi Bold" pitchFamily="34" charset="0"/>
                <a:cs typeface="Alexandria Semi Bold" pitchFamily="34" charset="-120"/>
              </a:rPr>
              <a:t>Dynamic Bernoulli Networks Embeddings</a:t>
            </a:r>
          </a:p>
        </p:txBody>
      </p:sp>
      <p:sp>
        <p:nvSpPr>
          <p:cNvPr id="4" name="Text 2">
            <a:extLst>
              <a:ext uri="{FF2B5EF4-FFF2-40B4-BE49-F238E27FC236}">
                <a16:creationId xmlns:a16="http://schemas.microsoft.com/office/drawing/2014/main" id="{06ADEDB3-5353-4515-C8BF-8FF8925D0D25}"/>
              </a:ext>
            </a:extLst>
          </p:cNvPr>
          <p:cNvSpPr/>
          <p:nvPr/>
        </p:nvSpPr>
        <p:spPr>
          <a:xfrm>
            <a:off x="758309" y="2351809"/>
            <a:ext cx="13317287" cy="1205763"/>
          </a:xfrm>
          <a:prstGeom prst="rect">
            <a:avLst/>
          </a:prstGeom>
          <a:noFill/>
          <a:ln/>
        </p:spPr>
        <p:txBody>
          <a:bodyPr wrap="square" lIns="0" tIns="0" rIns="0" bIns="0" rtlCol="0" anchor="t"/>
          <a:lstStyle/>
          <a:p>
            <a:r>
              <a:rPr lang="en-GB" sz="1700" b="1" dirty="0">
                <a:latin typeface="Sitka Text Semibold" pitchFamily="2" charset="0"/>
                <a:cs typeface="Sora Light" pitchFamily="34" charset="-120"/>
              </a:rPr>
              <a:t>Dynamic Bernoulli embeddings are a novel approach in dynamic network analysis aiming to expose the proximity and temporal continuity of nodes in a dynamic network. Dynamic Bernoulli embeddings are based on random walks to generate sequences of nodes. </a:t>
            </a:r>
          </a:p>
        </p:txBody>
      </p:sp>
      <p:sp>
        <p:nvSpPr>
          <p:cNvPr id="36" name="Shape 1">
            <a:hlinkClick r:id="rId3" action="ppaction://hlinksldjump"/>
            <a:extLst>
              <a:ext uri="{FF2B5EF4-FFF2-40B4-BE49-F238E27FC236}">
                <a16:creationId xmlns:a16="http://schemas.microsoft.com/office/drawing/2014/main" id="{CA9E5296-BF7E-F1F3-B639-3F8812E5B5C8}"/>
              </a:ext>
            </a:extLst>
          </p:cNvPr>
          <p:cNvSpPr/>
          <p:nvPr/>
        </p:nvSpPr>
        <p:spPr>
          <a:xfrm>
            <a:off x="758309" y="3766059"/>
            <a:ext cx="1639133" cy="900000"/>
          </a:xfrm>
          <a:prstGeom prst="roundRect">
            <a:avLst>
              <a:gd name="adj" fmla="val 7188"/>
            </a:avLst>
          </a:prstGeom>
          <a:solidFill>
            <a:srgbClr val="D5DCF6"/>
          </a:solidFill>
          <a:ln w="7620">
            <a:solidFill>
              <a:srgbClr val="BBC2DC"/>
            </a:solidFill>
            <a:prstDash val="solid"/>
          </a:ln>
        </p:spPr>
        <p:txBody>
          <a:bodyPr/>
          <a:lstStyle/>
          <a:p>
            <a:endParaRPr lang="en-IL"/>
          </a:p>
        </p:txBody>
      </p:sp>
      <p:sp>
        <p:nvSpPr>
          <p:cNvPr id="37" name="Text 2">
            <a:extLst>
              <a:ext uri="{FF2B5EF4-FFF2-40B4-BE49-F238E27FC236}">
                <a16:creationId xmlns:a16="http://schemas.microsoft.com/office/drawing/2014/main" id="{6C70ACB9-4AB3-94D8-DC5E-4CE44EBD8461}"/>
              </a:ext>
            </a:extLst>
          </p:cNvPr>
          <p:cNvSpPr/>
          <p:nvPr/>
        </p:nvSpPr>
        <p:spPr>
          <a:xfrm>
            <a:off x="982504" y="3920008"/>
            <a:ext cx="106442" cy="433388"/>
          </a:xfrm>
          <a:prstGeom prst="rect">
            <a:avLst/>
          </a:prstGeom>
          <a:noFill/>
          <a:ln/>
        </p:spPr>
        <p:txBody>
          <a:bodyPr wrap="none" lIns="0" tIns="0" rIns="0" bIns="0" rtlCol="0" anchor="t"/>
          <a:lstStyle/>
          <a:p>
            <a:pPr marL="0" indent="0" algn="ctr">
              <a:lnSpc>
                <a:spcPts val="3400"/>
              </a:lnSpc>
              <a:buNone/>
            </a:pPr>
            <a:r>
              <a:rPr lang="en-US" sz="2100" dirty="0">
                <a:solidFill>
                  <a:srgbClr val="3B3535"/>
                </a:solidFill>
                <a:latin typeface="Alexandria Semi Bold" pitchFamily="34" charset="0"/>
                <a:ea typeface="Alexandria Semi Bold" pitchFamily="34" charset="-122"/>
                <a:cs typeface="Alexandria Semi Bold" pitchFamily="34" charset="-120"/>
              </a:rPr>
              <a:t>1</a:t>
            </a:r>
            <a:endParaRPr lang="en-US" sz="2100" dirty="0"/>
          </a:p>
        </p:txBody>
      </p:sp>
      <p:sp>
        <p:nvSpPr>
          <p:cNvPr id="38" name="Text 3">
            <a:extLst>
              <a:ext uri="{FF2B5EF4-FFF2-40B4-BE49-F238E27FC236}">
                <a16:creationId xmlns:a16="http://schemas.microsoft.com/office/drawing/2014/main" id="{12DC3DB5-9C09-8191-5733-5F32FFACB70B}"/>
              </a:ext>
            </a:extLst>
          </p:cNvPr>
          <p:cNvSpPr/>
          <p:nvPr/>
        </p:nvSpPr>
        <p:spPr>
          <a:xfrm>
            <a:off x="2614017" y="372034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Random Walk</a:t>
            </a:r>
          </a:p>
        </p:txBody>
      </p:sp>
      <p:sp>
        <p:nvSpPr>
          <p:cNvPr id="39" name="Text 4">
            <a:extLst>
              <a:ext uri="{FF2B5EF4-FFF2-40B4-BE49-F238E27FC236}">
                <a16:creationId xmlns:a16="http://schemas.microsoft.com/office/drawing/2014/main" id="{4B80F813-F50C-A8D3-FB3D-C1DDA7E7D781}"/>
              </a:ext>
            </a:extLst>
          </p:cNvPr>
          <p:cNvSpPr/>
          <p:nvPr/>
        </p:nvSpPr>
        <p:spPr>
          <a:xfrm>
            <a:off x="2614017" y="4206472"/>
            <a:ext cx="4378523" cy="346710"/>
          </a:xfrm>
          <a:prstGeom prst="rect">
            <a:avLst/>
          </a:prstGeom>
          <a:noFill/>
          <a:ln/>
        </p:spPr>
        <p:txBody>
          <a:bodyPr wrap="none" lIns="0" tIns="0" rIns="0" bIns="0" rtlCol="0" anchor="t"/>
          <a:lstStyle/>
          <a:p>
            <a:pPr marL="0" indent="0" algn="l">
              <a:lnSpc>
                <a:spcPts val="2700"/>
              </a:lnSpc>
              <a:buNone/>
            </a:pPr>
            <a:r>
              <a:rPr lang="en-GB" sz="1700" b="1" dirty="0">
                <a:latin typeface="Sitka Text Semibold" pitchFamily="2" charset="0"/>
                <a:cs typeface="Sora Light" pitchFamily="34" charset="-120"/>
              </a:rPr>
              <a:t>Track the sequential context of nodes within the dynamic network.</a:t>
            </a:r>
            <a:endParaRPr lang="en-US" sz="1700" b="1" dirty="0">
              <a:latin typeface="Sitka Text Semibold" pitchFamily="2" charset="0"/>
              <a:cs typeface="Sora Light" pitchFamily="34" charset="-120"/>
            </a:endParaRPr>
          </a:p>
        </p:txBody>
      </p:sp>
      <p:sp>
        <p:nvSpPr>
          <p:cNvPr id="40" name="Shape 5">
            <a:extLst>
              <a:ext uri="{FF2B5EF4-FFF2-40B4-BE49-F238E27FC236}">
                <a16:creationId xmlns:a16="http://schemas.microsoft.com/office/drawing/2014/main" id="{ACE0776B-A5B5-4AF3-3644-68927F49E2E5}"/>
              </a:ext>
            </a:extLst>
          </p:cNvPr>
          <p:cNvSpPr/>
          <p:nvPr/>
        </p:nvSpPr>
        <p:spPr>
          <a:xfrm>
            <a:off x="2505670" y="4662051"/>
            <a:ext cx="11258193" cy="15240"/>
          </a:xfrm>
          <a:prstGeom prst="roundRect">
            <a:avLst>
              <a:gd name="adj" fmla="val 597101"/>
            </a:avLst>
          </a:prstGeom>
          <a:solidFill>
            <a:srgbClr val="BBC2DC"/>
          </a:solidFill>
          <a:ln/>
        </p:spPr>
        <p:txBody>
          <a:bodyPr/>
          <a:lstStyle/>
          <a:p>
            <a:endParaRPr lang="en-IL"/>
          </a:p>
        </p:txBody>
      </p:sp>
      <p:sp>
        <p:nvSpPr>
          <p:cNvPr id="41" name="Shape 6">
            <a:hlinkClick r:id="rId4" action="ppaction://hlinksldjump"/>
            <a:extLst>
              <a:ext uri="{FF2B5EF4-FFF2-40B4-BE49-F238E27FC236}">
                <a16:creationId xmlns:a16="http://schemas.microsoft.com/office/drawing/2014/main" id="{16764763-D937-DC1A-1ECE-45A3B741FAA9}"/>
              </a:ext>
            </a:extLst>
          </p:cNvPr>
          <p:cNvSpPr/>
          <p:nvPr/>
        </p:nvSpPr>
        <p:spPr>
          <a:xfrm>
            <a:off x="758309" y="4780686"/>
            <a:ext cx="3278386" cy="900000"/>
          </a:xfrm>
          <a:prstGeom prst="roundRect">
            <a:avLst>
              <a:gd name="adj" fmla="val 7188"/>
            </a:avLst>
          </a:prstGeom>
          <a:solidFill>
            <a:srgbClr val="D5DCF6"/>
          </a:solidFill>
          <a:ln w="7620">
            <a:solidFill>
              <a:srgbClr val="BBC2DC"/>
            </a:solidFill>
            <a:prstDash val="solid"/>
          </a:ln>
        </p:spPr>
        <p:txBody>
          <a:bodyPr/>
          <a:lstStyle/>
          <a:p>
            <a:endParaRPr lang="en-IL"/>
          </a:p>
        </p:txBody>
      </p:sp>
      <p:sp>
        <p:nvSpPr>
          <p:cNvPr id="42" name="Text 7">
            <a:extLst>
              <a:ext uri="{FF2B5EF4-FFF2-40B4-BE49-F238E27FC236}">
                <a16:creationId xmlns:a16="http://schemas.microsoft.com/office/drawing/2014/main" id="{ACBE6406-DFA3-1F2D-95BD-F229E0C1FAFE}"/>
              </a:ext>
            </a:extLst>
          </p:cNvPr>
          <p:cNvSpPr/>
          <p:nvPr/>
        </p:nvSpPr>
        <p:spPr>
          <a:xfrm>
            <a:off x="874038" y="5049119"/>
            <a:ext cx="161687" cy="433388"/>
          </a:xfrm>
          <a:prstGeom prst="rect">
            <a:avLst/>
          </a:prstGeom>
          <a:noFill/>
          <a:ln/>
        </p:spPr>
        <p:txBody>
          <a:bodyPr wrap="none" lIns="0" tIns="0" rIns="0" bIns="0" rtlCol="0" anchor="t"/>
          <a:lstStyle/>
          <a:p>
            <a:pPr marL="0" indent="0" algn="ctr">
              <a:lnSpc>
                <a:spcPts val="3400"/>
              </a:lnSpc>
              <a:buNone/>
            </a:pPr>
            <a:r>
              <a:rPr lang="en-US" sz="2100" dirty="0">
                <a:solidFill>
                  <a:srgbClr val="3B3535"/>
                </a:solidFill>
                <a:latin typeface="Alexandria Semi Bold" pitchFamily="34" charset="0"/>
                <a:ea typeface="Alexandria Semi Bold" pitchFamily="34" charset="-122"/>
                <a:cs typeface="Alexandria Semi Bold" pitchFamily="34" charset="-120"/>
              </a:rPr>
              <a:t>2</a:t>
            </a:r>
            <a:endParaRPr lang="en-US" sz="2100" dirty="0"/>
          </a:p>
        </p:txBody>
      </p:sp>
      <p:sp>
        <p:nvSpPr>
          <p:cNvPr id="43" name="Text 8">
            <a:extLst>
              <a:ext uri="{FF2B5EF4-FFF2-40B4-BE49-F238E27FC236}">
                <a16:creationId xmlns:a16="http://schemas.microsoft.com/office/drawing/2014/main" id="{98993669-AA2B-BBBA-77DE-3EE7594937A5}"/>
              </a:ext>
            </a:extLst>
          </p:cNvPr>
          <p:cNvSpPr/>
          <p:nvPr/>
        </p:nvSpPr>
        <p:spPr>
          <a:xfrm>
            <a:off x="4253270" y="4817162"/>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Calculating Loss using Negative Sampling</a:t>
            </a:r>
          </a:p>
        </p:txBody>
      </p:sp>
      <p:sp>
        <p:nvSpPr>
          <p:cNvPr id="44" name="Text 9">
            <a:extLst>
              <a:ext uri="{FF2B5EF4-FFF2-40B4-BE49-F238E27FC236}">
                <a16:creationId xmlns:a16="http://schemas.microsoft.com/office/drawing/2014/main" id="{286457C3-6A78-4D03-6DC9-6D31B5619E54}"/>
              </a:ext>
            </a:extLst>
          </p:cNvPr>
          <p:cNvSpPr/>
          <p:nvPr/>
        </p:nvSpPr>
        <p:spPr>
          <a:xfrm>
            <a:off x="4253270" y="5303294"/>
            <a:ext cx="8774361" cy="346710"/>
          </a:xfrm>
          <a:prstGeom prst="rect">
            <a:avLst/>
          </a:prstGeom>
          <a:noFill/>
          <a:ln/>
        </p:spPr>
        <p:txBody>
          <a:bodyPr wrap="none" lIns="0" tIns="0" rIns="0" bIns="0" rtlCol="0" anchor="t"/>
          <a:lstStyle/>
          <a:p>
            <a:pPr marL="0" indent="0" algn="l">
              <a:lnSpc>
                <a:spcPts val="2700"/>
              </a:lnSpc>
              <a:buNone/>
            </a:pPr>
            <a:r>
              <a:rPr lang="en-GB" sz="1700" b="1" dirty="0">
                <a:latin typeface="Sitka Text Semibold" pitchFamily="2" charset="0"/>
                <a:cs typeface="Sora Light" pitchFamily="34" charset="-120"/>
              </a:rPr>
              <a:t>Calculate loss elements and utilizing negative sampling.</a:t>
            </a:r>
            <a:endParaRPr lang="en-US" sz="1700" b="1" dirty="0">
              <a:latin typeface="Sitka Text Semibold" pitchFamily="2" charset="0"/>
              <a:cs typeface="Sora Light" pitchFamily="34" charset="-120"/>
            </a:endParaRPr>
          </a:p>
        </p:txBody>
      </p:sp>
      <p:sp>
        <p:nvSpPr>
          <p:cNvPr id="45" name="Shape 10">
            <a:extLst>
              <a:ext uri="{FF2B5EF4-FFF2-40B4-BE49-F238E27FC236}">
                <a16:creationId xmlns:a16="http://schemas.microsoft.com/office/drawing/2014/main" id="{6080454B-CED2-63D5-8E73-9777F6E8C434}"/>
              </a:ext>
            </a:extLst>
          </p:cNvPr>
          <p:cNvSpPr/>
          <p:nvPr/>
        </p:nvSpPr>
        <p:spPr>
          <a:xfrm>
            <a:off x="4144923" y="5686954"/>
            <a:ext cx="9618940" cy="15240"/>
          </a:xfrm>
          <a:prstGeom prst="roundRect">
            <a:avLst>
              <a:gd name="adj" fmla="val 597101"/>
            </a:avLst>
          </a:prstGeom>
          <a:solidFill>
            <a:srgbClr val="BBC2DC"/>
          </a:solidFill>
          <a:ln/>
        </p:spPr>
        <p:txBody>
          <a:bodyPr/>
          <a:lstStyle/>
          <a:p>
            <a:endParaRPr lang="en-IL"/>
          </a:p>
        </p:txBody>
      </p:sp>
      <p:sp>
        <p:nvSpPr>
          <p:cNvPr id="46" name="Shape 11">
            <a:extLst>
              <a:ext uri="{FF2B5EF4-FFF2-40B4-BE49-F238E27FC236}">
                <a16:creationId xmlns:a16="http://schemas.microsoft.com/office/drawing/2014/main" id="{D904FEA0-AB2D-5C5A-C94C-93CDBA7564CE}"/>
              </a:ext>
            </a:extLst>
          </p:cNvPr>
          <p:cNvSpPr/>
          <p:nvPr/>
        </p:nvSpPr>
        <p:spPr>
          <a:xfrm>
            <a:off x="758309" y="5843454"/>
            <a:ext cx="4917638" cy="900000"/>
          </a:xfrm>
          <a:prstGeom prst="roundRect">
            <a:avLst>
              <a:gd name="adj" fmla="val 7188"/>
            </a:avLst>
          </a:prstGeom>
          <a:solidFill>
            <a:srgbClr val="D5DCF6"/>
          </a:solidFill>
          <a:ln w="7620">
            <a:solidFill>
              <a:srgbClr val="BBC2DC"/>
            </a:solidFill>
            <a:prstDash val="solid"/>
          </a:ln>
        </p:spPr>
        <p:txBody>
          <a:bodyPr/>
          <a:lstStyle/>
          <a:p>
            <a:endParaRPr lang="en-IL"/>
          </a:p>
        </p:txBody>
      </p:sp>
      <p:sp>
        <p:nvSpPr>
          <p:cNvPr id="47" name="Text 12">
            <a:extLst>
              <a:ext uri="{FF2B5EF4-FFF2-40B4-BE49-F238E27FC236}">
                <a16:creationId xmlns:a16="http://schemas.microsoft.com/office/drawing/2014/main" id="{51B20E47-214C-2F9B-F90E-33D62D91EB45}"/>
              </a:ext>
            </a:extLst>
          </p:cNvPr>
          <p:cNvSpPr/>
          <p:nvPr/>
        </p:nvSpPr>
        <p:spPr>
          <a:xfrm>
            <a:off x="838668" y="6021179"/>
            <a:ext cx="161925" cy="433388"/>
          </a:xfrm>
          <a:prstGeom prst="rect">
            <a:avLst/>
          </a:prstGeom>
          <a:noFill/>
          <a:ln/>
        </p:spPr>
        <p:txBody>
          <a:bodyPr wrap="none" lIns="0" tIns="0" rIns="0" bIns="0" rtlCol="0" anchor="t"/>
          <a:lstStyle/>
          <a:p>
            <a:pPr marL="0" indent="0" algn="ctr">
              <a:lnSpc>
                <a:spcPts val="3400"/>
              </a:lnSpc>
              <a:buNone/>
            </a:pPr>
            <a:r>
              <a:rPr lang="en-US" sz="2100" dirty="0">
                <a:solidFill>
                  <a:srgbClr val="3B3535"/>
                </a:solidFill>
                <a:latin typeface="Alexandria Semi Bold" pitchFamily="34" charset="0"/>
                <a:ea typeface="Alexandria Semi Bold" pitchFamily="34" charset="-122"/>
                <a:cs typeface="Alexandria Semi Bold" pitchFamily="34" charset="-120"/>
              </a:rPr>
              <a:t>3</a:t>
            </a:r>
            <a:endParaRPr lang="en-US" sz="2100" dirty="0"/>
          </a:p>
        </p:txBody>
      </p:sp>
      <p:sp>
        <p:nvSpPr>
          <p:cNvPr id="48" name="Text 13">
            <a:extLst>
              <a:ext uri="{FF2B5EF4-FFF2-40B4-BE49-F238E27FC236}">
                <a16:creationId xmlns:a16="http://schemas.microsoft.com/office/drawing/2014/main" id="{BE01E6A6-9072-2642-D5FD-C51A3FCE230D}"/>
              </a:ext>
            </a:extLst>
          </p:cNvPr>
          <p:cNvSpPr/>
          <p:nvPr/>
        </p:nvSpPr>
        <p:spPr>
          <a:xfrm>
            <a:off x="5892522" y="587288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Loss Optimization</a:t>
            </a:r>
          </a:p>
        </p:txBody>
      </p:sp>
      <p:sp>
        <p:nvSpPr>
          <p:cNvPr id="49" name="Text 14">
            <a:extLst>
              <a:ext uri="{FF2B5EF4-FFF2-40B4-BE49-F238E27FC236}">
                <a16:creationId xmlns:a16="http://schemas.microsoft.com/office/drawing/2014/main" id="{ADA9A628-E0CD-2A95-7121-EC3F00F5147A}"/>
              </a:ext>
            </a:extLst>
          </p:cNvPr>
          <p:cNvSpPr/>
          <p:nvPr/>
        </p:nvSpPr>
        <p:spPr>
          <a:xfrm>
            <a:off x="5892522" y="6297368"/>
            <a:ext cx="6004952" cy="346710"/>
          </a:xfrm>
          <a:prstGeom prst="rect">
            <a:avLst/>
          </a:prstGeom>
          <a:noFill/>
          <a:ln/>
        </p:spPr>
        <p:txBody>
          <a:bodyPr wrap="none" lIns="0" tIns="0" rIns="0" bIns="0" rtlCol="0" anchor="t"/>
          <a:lstStyle/>
          <a:p>
            <a:pPr marL="0" indent="0" algn="l">
              <a:lnSpc>
                <a:spcPts val="2700"/>
              </a:lnSpc>
              <a:buNone/>
            </a:pPr>
            <a:r>
              <a:rPr lang="en-GB" sz="1700" b="1" dirty="0">
                <a:latin typeface="Sitka Text Semibold" pitchFamily="2" charset="0"/>
                <a:cs typeface="Sora Light" pitchFamily="34" charset="-120"/>
              </a:rPr>
              <a:t>Minimize the loss function using the SGD algorithm.</a:t>
            </a:r>
            <a:endParaRPr lang="en-US" sz="1700" b="1" dirty="0">
              <a:latin typeface="Sitka Text Semibold" pitchFamily="2" charset="0"/>
              <a:cs typeface="Sora Light" pitchFamily="34" charset="-120"/>
            </a:endParaRPr>
          </a:p>
        </p:txBody>
      </p:sp>
      <p:sp>
        <p:nvSpPr>
          <p:cNvPr id="50" name="Shape 15">
            <a:extLst>
              <a:ext uri="{FF2B5EF4-FFF2-40B4-BE49-F238E27FC236}">
                <a16:creationId xmlns:a16="http://schemas.microsoft.com/office/drawing/2014/main" id="{046D7DCC-F5A9-C5D9-9042-0365EE71262A}"/>
              </a:ext>
            </a:extLst>
          </p:cNvPr>
          <p:cNvSpPr/>
          <p:nvPr/>
        </p:nvSpPr>
        <p:spPr>
          <a:xfrm>
            <a:off x="5784175" y="6732399"/>
            <a:ext cx="7979688" cy="15240"/>
          </a:xfrm>
          <a:prstGeom prst="roundRect">
            <a:avLst>
              <a:gd name="adj" fmla="val 597101"/>
            </a:avLst>
          </a:prstGeom>
          <a:solidFill>
            <a:srgbClr val="BBC2DC"/>
          </a:solidFill>
          <a:ln/>
        </p:spPr>
        <p:txBody>
          <a:bodyPr/>
          <a:lstStyle/>
          <a:p>
            <a:endParaRPr lang="en-IL"/>
          </a:p>
        </p:txBody>
      </p:sp>
      <p:sp>
        <p:nvSpPr>
          <p:cNvPr id="51" name="Shape 16">
            <a:extLst>
              <a:ext uri="{FF2B5EF4-FFF2-40B4-BE49-F238E27FC236}">
                <a16:creationId xmlns:a16="http://schemas.microsoft.com/office/drawing/2014/main" id="{AD8B4F5E-A3E4-D08F-C620-DE4E38CFC1FD}"/>
              </a:ext>
            </a:extLst>
          </p:cNvPr>
          <p:cNvSpPr/>
          <p:nvPr/>
        </p:nvSpPr>
        <p:spPr>
          <a:xfrm>
            <a:off x="758309" y="6896965"/>
            <a:ext cx="6556891" cy="900000"/>
          </a:xfrm>
          <a:prstGeom prst="roundRect">
            <a:avLst>
              <a:gd name="adj" fmla="val 7188"/>
            </a:avLst>
          </a:prstGeom>
          <a:solidFill>
            <a:srgbClr val="D5DCF6"/>
          </a:solidFill>
          <a:ln w="7620">
            <a:solidFill>
              <a:srgbClr val="BBC2DC"/>
            </a:solidFill>
            <a:prstDash val="solid"/>
          </a:ln>
        </p:spPr>
        <p:txBody>
          <a:bodyPr/>
          <a:lstStyle/>
          <a:p>
            <a:endParaRPr lang="en-IL"/>
          </a:p>
        </p:txBody>
      </p:sp>
      <p:sp>
        <p:nvSpPr>
          <p:cNvPr id="52" name="Text 17">
            <a:extLst>
              <a:ext uri="{FF2B5EF4-FFF2-40B4-BE49-F238E27FC236}">
                <a16:creationId xmlns:a16="http://schemas.microsoft.com/office/drawing/2014/main" id="{B28CE43A-DF17-3733-11DE-1617AEDEF1FE}"/>
              </a:ext>
            </a:extLst>
          </p:cNvPr>
          <p:cNvSpPr/>
          <p:nvPr/>
        </p:nvSpPr>
        <p:spPr>
          <a:xfrm>
            <a:off x="838668" y="7179645"/>
            <a:ext cx="163354" cy="433388"/>
          </a:xfrm>
          <a:prstGeom prst="rect">
            <a:avLst/>
          </a:prstGeom>
          <a:noFill/>
          <a:ln/>
        </p:spPr>
        <p:txBody>
          <a:bodyPr wrap="none" lIns="0" tIns="0" rIns="0" bIns="0" rtlCol="0" anchor="t"/>
          <a:lstStyle/>
          <a:p>
            <a:pPr marL="0" indent="0" algn="ctr">
              <a:lnSpc>
                <a:spcPts val="3400"/>
              </a:lnSpc>
              <a:buNone/>
            </a:pPr>
            <a:r>
              <a:rPr lang="en-US" sz="2100" dirty="0">
                <a:solidFill>
                  <a:srgbClr val="3B3535"/>
                </a:solidFill>
                <a:latin typeface="Alexandria Semi Bold" pitchFamily="34" charset="0"/>
                <a:ea typeface="Alexandria Semi Bold" pitchFamily="34" charset="-122"/>
                <a:cs typeface="Alexandria Semi Bold" pitchFamily="34" charset="-120"/>
              </a:rPr>
              <a:t>4</a:t>
            </a:r>
            <a:endParaRPr lang="en-US" sz="2100" dirty="0"/>
          </a:p>
        </p:txBody>
      </p:sp>
      <p:sp>
        <p:nvSpPr>
          <p:cNvPr id="53" name="Text 18">
            <a:extLst>
              <a:ext uri="{FF2B5EF4-FFF2-40B4-BE49-F238E27FC236}">
                <a16:creationId xmlns:a16="http://schemas.microsoft.com/office/drawing/2014/main" id="{D59AB8B2-74D7-BD98-1F16-A50D2D313420}"/>
              </a:ext>
            </a:extLst>
          </p:cNvPr>
          <p:cNvSpPr/>
          <p:nvPr/>
        </p:nvSpPr>
        <p:spPr>
          <a:xfrm>
            <a:off x="7531775" y="6928607"/>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Context Update</a:t>
            </a:r>
          </a:p>
        </p:txBody>
      </p:sp>
      <p:sp>
        <p:nvSpPr>
          <p:cNvPr id="54" name="Text 19">
            <a:extLst>
              <a:ext uri="{FF2B5EF4-FFF2-40B4-BE49-F238E27FC236}">
                <a16:creationId xmlns:a16="http://schemas.microsoft.com/office/drawing/2014/main" id="{9A7C25AB-D070-4AE5-9708-9D015F74B2DA}"/>
              </a:ext>
            </a:extLst>
          </p:cNvPr>
          <p:cNvSpPr/>
          <p:nvPr/>
        </p:nvSpPr>
        <p:spPr>
          <a:xfrm>
            <a:off x="7531775" y="7414739"/>
            <a:ext cx="4063841" cy="346710"/>
          </a:xfrm>
          <a:prstGeom prst="rect">
            <a:avLst/>
          </a:prstGeom>
          <a:noFill/>
          <a:ln/>
        </p:spPr>
        <p:txBody>
          <a:bodyPr wrap="none" lIns="0" tIns="0" rIns="0" bIns="0" rtlCol="0" anchor="t"/>
          <a:lstStyle/>
          <a:p>
            <a:pPr marL="0" indent="0" algn="l">
              <a:lnSpc>
                <a:spcPts val="2700"/>
              </a:lnSpc>
              <a:buNone/>
            </a:pPr>
            <a:r>
              <a:rPr lang="en-US" sz="1700" b="1" dirty="0">
                <a:latin typeface="Sitka Text Semibold" pitchFamily="2" charset="0"/>
                <a:cs typeface="Sora Light" pitchFamily="34" charset="-120"/>
              </a:rPr>
              <a:t>Updating context vector to each node in the temporal graph.</a:t>
            </a:r>
          </a:p>
        </p:txBody>
      </p:sp>
      <p:sp>
        <p:nvSpPr>
          <p:cNvPr id="56" name="Shape 15">
            <a:extLst>
              <a:ext uri="{FF2B5EF4-FFF2-40B4-BE49-F238E27FC236}">
                <a16:creationId xmlns:a16="http://schemas.microsoft.com/office/drawing/2014/main" id="{DEC1698E-3E0F-7F39-AD53-6B0328DAD3DC}"/>
              </a:ext>
            </a:extLst>
          </p:cNvPr>
          <p:cNvSpPr/>
          <p:nvPr/>
        </p:nvSpPr>
        <p:spPr>
          <a:xfrm>
            <a:off x="7371952" y="7796965"/>
            <a:ext cx="6445647" cy="14400"/>
          </a:xfrm>
          <a:prstGeom prst="roundRect">
            <a:avLst>
              <a:gd name="adj" fmla="val 597101"/>
            </a:avLst>
          </a:prstGeom>
          <a:solidFill>
            <a:srgbClr val="BBC2DC"/>
          </a:solidFill>
          <a:ln/>
        </p:spPr>
        <p:txBody>
          <a:bodyPr/>
          <a:lstStyle/>
          <a:p>
            <a:endParaRPr lang="en-IL"/>
          </a:p>
        </p:txBody>
      </p:sp>
    </p:spTree>
    <p:extLst>
      <p:ext uri="{BB962C8B-B14F-4D97-AF65-F5344CB8AC3E}">
        <p14:creationId xmlns:p14="http://schemas.microsoft.com/office/powerpoint/2010/main" val="1652136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02230A-C54F-8578-91AC-1C37DA46446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275A6C6-5110-8752-2B05-8D54B0E5240F}"/>
              </a:ext>
            </a:extLst>
          </p:cNvPr>
          <p:cNvSpPr/>
          <p:nvPr/>
        </p:nvSpPr>
        <p:spPr>
          <a:xfrm>
            <a:off x="1456951" y="1343847"/>
            <a:ext cx="11513225"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Random Walks for Network Exploration</a:t>
            </a:r>
          </a:p>
        </p:txBody>
      </p:sp>
      <p:sp>
        <p:nvSpPr>
          <p:cNvPr id="3" name="Text 1">
            <a:extLst>
              <a:ext uri="{FF2B5EF4-FFF2-40B4-BE49-F238E27FC236}">
                <a16:creationId xmlns:a16="http://schemas.microsoft.com/office/drawing/2014/main" id="{BC23B234-E18D-8196-6AA7-A184EBC2033D}"/>
              </a:ext>
            </a:extLst>
          </p:cNvPr>
          <p:cNvSpPr/>
          <p:nvPr/>
        </p:nvSpPr>
        <p:spPr>
          <a:xfrm>
            <a:off x="758309" y="2666367"/>
            <a:ext cx="3604022" cy="356235"/>
          </a:xfrm>
          <a:prstGeom prst="rect">
            <a:avLst/>
          </a:prstGeom>
          <a:noFill/>
          <a:ln/>
        </p:spPr>
        <p:txBody>
          <a:bodyPr wrap="none" lIns="0" tIns="0" rIns="0" bIns="0" rtlCol="0" anchor="t"/>
          <a:lstStyle/>
          <a:p>
            <a:pPr marL="0" indent="0">
              <a:lnSpc>
                <a:spcPts val="2800"/>
              </a:lnSpc>
              <a:buNone/>
            </a:pPr>
            <a:r>
              <a:rPr lang="en-US" sz="2200" dirty="0">
                <a:solidFill>
                  <a:srgbClr val="587CB8"/>
                </a:solidFill>
                <a:latin typeface="Alexandria Semi Bold" pitchFamily="34" charset="0"/>
                <a:cs typeface="Alexandria Semi Bold" pitchFamily="34" charset="-120"/>
              </a:rPr>
              <a:t>What is a Random Walk?</a:t>
            </a:r>
          </a:p>
        </p:txBody>
      </p:sp>
      <p:sp>
        <p:nvSpPr>
          <p:cNvPr id="4" name="Text 2">
            <a:extLst>
              <a:ext uri="{FF2B5EF4-FFF2-40B4-BE49-F238E27FC236}">
                <a16:creationId xmlns:a16="http://schemas.microsoft.com/office/drawing/2014/main" id="{832FE635-C50F-DF04-AF36-11F4C1B8A94F}"/>
              </a:ext>
            </a:extLst>
          </p:cNvPr>
          <p:cNvSpPr/>
          <p:nvPr/>
        </p:nvSpPr>
        <p:spPr>
          <a:xfrm>
            <a:off x="758309" y="3239176"/>
            <a:ext cx="6292572" cy="1040130"/>
          </a:xfrm>
          <a:prstGeom prst="rect">
            <a:avLst/>
          </a:prstGeom>
          <a:noFill/>
          <a:ln/>
        </p:spPr>
        <p:txBody>
          <a:bodyPr wrap="square" lIns="0" tIns="0" rIns="0" bIns="0" rtlCol="0" anchor="t"/>
          <a:lstStyle/>
          <a:p>
            <a:pPr marL="0" indent="0">
              <a:lnSpc>
                <a:spcPts val="2700"/>
              </a:lnSpc>
              <a:buNone/>
            </a:pPr>
            <a:r>
              <a:rPr lang="en-US" sz="1700" b="1" dirty="0">
                <a:latin typeface="Sitka Text Semibold" pitchFamily="2" charset="0"/>
                <a:cs typeface="Sora Light" pitchFamily="34" charset="-120"/>
              </a:rPr>
              <a:t>A random walk is a stochastic process that generates a path through a graph. At each step, the next node is chosen randomly from the current node's neighbors.</a:t>
            </a:r>
          </a:p>
        </p:txBody>
      </p:sp>
      <p:sp>
        <p:nvSpPr>
          <p:cNvPr id="20" name="Text 5">
            <a:extLst>
              <a:ext uri="{FF2B5EF4-FFF2-40B4-BE49-F238E27FC236}">
                <a16:creationId xmlns:a16="http://schemas.microsoft.com/office/drawing/2014/main" id="{EA5B102A-5A8F-5B90-5AFE-DE1CCFB5F2A5}"/>
              </a:ext>
            </a:extLst>
          </p:cNvPr>
          <p:cNvSpPr/>
          <p:nvPr/>
        </p:nvSpPr>
        <p:spPr>
          <a:xfrm>
            <a:off x="7587139" y="2666367"/>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Key Advantages</a:t>
            </a:r>
          </a:p>
        </p:txBody>
      </p:sp>
      <p:sp>
        <p:nvSpPr>
          <p:cNvPr id="22" name="Text 6">
            <a:extLst>
              <a:ext uri="{FF2B5EF4-FFF2-40B4-BE49-F238E27FC236}">
                <a16:creationId xmlns:a16="http://schemas.microsoft.com/office/drawing/2014/main" id="{80A2B70D-7A66-7620-53D2-36D998E6EB80}"/>
              </a:ext>
            </a:extLst>
          </p:cNvPr>
          <p:cNvSpPr/>
          <p:nvPr/>
        </p:nvSpPr>
        <p:spPr>
          <a:xfrm>
            <a:off x="7587139" y="3239176"/>
            <a:ext cx="6292572" cy="1040130"/>
          </a:xfrm>
          <a:prstGeom prst="rect">
            <a:avLst/>
          </a:prstGeom>
          <a:noFill/>
          <a:ln/>
        </p:spPr>
        <p:txBody>
          <a:bodyPr wrap="square" lIns="0" tIns="0" rIns="0" bIns="0" rtlCol="0" anchor="t"/>
          <a:lstStyle/>
          <a:p>
            <a:pPr marL="0" indent="0">
              <a:lnSpc>
                <a:spcPts val="2700"/>
              </a:lnSpc>
              <a:buNone/>
            </a:pPr>
            <a:r>
              <a:rPr lang="en-US" sz="1700" b="1" dirty="0">
                <a:latin typeface="Sitka Text Semibold" pitchFamily="2" charset="0"/>
                <a:cs typeface="Sora Light" pitchFamily="34" charset="-120"/>
              </a:rPr>
              <a:t>Enabling efficient sampling of large networks, especially when global computations are impractical or computationally expensive.</a:t>
            </a:r>
          </a:p>
        </p:txBody>
      </p:sp>
      <p:sp>
        <p:nvSpPr>
          <p:cNvPr id="7" name="Text 3">
            <a:extLst>
              <a:ext uri="{FF2B5EF4-FFF2-40B4-BE49-F238E27FC236}">
                <a16:creationId xmlns:a16="http://schemas.microsoft.com/office/drawing/2014/main" id="{891D8DBA-9879-06DF-1043-4162F3753EE7}"/>
              </a:ext>
            </a:extLst>
          </p:cNvPr>
          <p:cNvSpPr/>
          <p:nvPr/>
        </p:nvSpPr>
        <p:spPr>
          <a:xfrm>
            <a:off x="753761" y="4787474"/>
            <a:ext cx="366105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Random Walk vs. Probability</a:t>
            </a:r>
          </a:p>
        </p:txBody>
      </p:sp>
      <p:sp>
        <p:nvSpPr>
          <p:cNvPr id="8" name="Text 4">
            <a:extLst>
              <a:ext uri="{FF2B5EF4-FFF2-40B4-BE49-F238E27FC236}">
                <a16:creationId xmlns:a16="http://schemas.microsoft.com/office/drawing/2014/main" id="{778A8666-86F1-2896-AF65-E82B90718788}"/>
              </a:ext>
            </a:extLst>
          </p:cNvPr>
          <p:cNvSpPr/>
          <p:nvPr/>
        </p:nvSpPr>
        <p:spPr>
          <a:xfrm>
            <a:off x="758309" y="5360283"/>
            <a:ext cx="6292572" cy="2263142"/>
          </a:xfrm>
          <a:prstGeom prst="rect">
            <a:avLst/>
          </a:prstGeom>
          <a:noFill/>
          <a:ln/>
        </p:spPr>
        <p:txBody>
          <a:bodyPr wrap="square" lIns="0" tIns="0" rIns="0" bIns="0" rtlCol="0" anchor="t"/>
          <a:lstStyle/>
          <a:p>
            <a:pPr marL="0" indent="0">
              <a:lnSpc>
                <a:spcPts val="2700"/>
              </a:lnSpc>
              <a:buNone/>
            </a:pPr>
            <a:r>
              <a:rPr lang="en-GB" sz="1700" b="1" dirty="0">
                <a:latin typeface="Sitka Text Semibold" pitchFamily="2" charset="0"/>
                <a:cs typeface="Sora Light" pitchFamily="34" charset="-120"/>
              </a:rPr>
              <a:t>Each step to a neighbouring node is determined by probabilistic transitions. These probabilistic movements capture the co-occurrence frequencies of nodes, which are then leveraged to learn robust low-dimensional embeddings.</a:t>
            </a:r>
            <a:endParaRPr lang="en-US" sz="1700" b="1" dirty="0">
              <a:latin typeface="Sitka Text Semibold" pitchFamily="2" charset="0"/>
              <a:cs typeface="Sora Light" pitchFamily="34" charset="-120"/>
            </a:endParaRPr>
          </a:p>
        </p:txBody>
      </p:sp>
      <p:pic>
        <p:nvPicPr>
          <p:cNvPr id="1030" name="Picture 6" descr="Paper Review: “DeepWalk: Online Learning of Social Representations” | by  Anh Tuan | Medium">
            <a:extLst>
              <a:ext uri="{FF2B5EF4-FFF2-40B4-BE49-F238E27FC236}">
                <a16:creationId xmlns:a16="http://schemas.microsoft.com/office/drawing/2014/main" id="{F21FF2BE-01AB-83B1-B9E5-FE00C29FC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132" y="5095699"/>
            <a:ext cx="7442586" cy="1620297"/>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Curved Up 10">
            <a:hlinkClick r:id="rId4" action="ppaction://hlinksldjump"/>
            <a:extLst>
              <a:ext uri="{FF2B5EF4-FFF2-40B4-BE49-F238E27FC236}">
                <a16:creationId xmlns:a16="http://schemas.microsoft.com/office/drawing/2014/main" id="{B6821B2B-8D9D-5CB7-B57F-E08C1A00EA56}"/>
              </a:ext>
            </a:extLst>
          </p:cNvPr>
          <p:cNvSpPr/>
          <p:nvPr/>
        </p:nvSpPr>
        <p:spPr>
          <a:xfrm>
            <a:off x="13879711" y="7792948"/>
            <a:ext cx="503434" cy="339047"/>
          </a:xfrm>
          <a:prstGeom prst="curvedUpArrow">
            <a:avLst/>
          </a:prstGeom>
          <a:solidFill>
            <a:srgbClr val="D5DCF6"/>
          </a:solidFill>
          <a:ln w="7620">
            <a:solidFill>
              <a:srgbClr val="BBC2DC"/>
            </a:solidFill>
            <a:prstDash val="solid"/>
          </a:ln>
        </p:spPr>
        <p:txBody>
          <a:bodyPr/>
          <a:lstStyle/>
          <a:p>
            <a:endParaRPr lang="en-IL">
              <a:solidFill>
                <a:schemeClr val="tx1"/>
              </a:solidFill>
            </a:endParaRPr>
          </a:p>
        </p:txBody>
      </p:sp>
    </p:spTree>
    <p:extLst>
      <p:ext uri="{BB962C8B-B14F-4D97-AF65-F5344CB8AC3E}">
        <p14:creationId xmlns:p14="http://schemas.microsoft.com/office/powerpoint/2010/main" val="35488142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2A8DD-5A0C-2FC5-AC20-A82909DB3725}"/>
              </a:ext>
            </a:extLst>
          </p:cNvPr>
          <p:cNvPicPr>
            <a:picLocks noChangeAspect="1"/>
          </p:cNvPicPr>
          <p:nvPr/>
        </p:nvPicPr>
        <p:blipFill>
          <a:blip r:embed="rId2"/>
          <a:stretch>
            <a:fillRect/>
          </a:stretch>
        </p:blipFill>
        <p:spPr>
          <a:xfrm>
            <a:off x="760926" y="3341135"/>
            <a:ext cx="9489048" cy="3952380"/>
          </a:xfrm>
          <a:prstGeom prst="rect">
            <a:avLst/>
          </a:prstGeom>
        </p:spPr>
      </p:pic>
      <p:sp>
        <p:nvSpPr>
          <p:cNvPr id="4" name="Text 0">
            <a:extLst>
              <a:ext uri="{FF2B5EF4-FFF2-40B4-BE49-F238E27FC236}">
                <a16:creationId xmlns:a16="http://schemas.microsoft.com/office/drawing/2014/main" id="{2280E267-AE8F-1245-A372-FE37A0081F7E}"/>
              </a:ext>
            </a:extLst>
          </p:cNvPr>
          <p:cNvSpPr/>
          <p:nvPr/>
        </p:nvSpPr>
        <p:spPr>
          <a:xfrm>
            <a:off x="1241194" y="651878"/>
            <a:ext cx="11513225" cy="712708"/>
          </a:xfrm>
          <a:prstGeom prst="rect">
            <a:avLst/>
          </a:prstGeom>
          <a:noFill/>
          <a:ln/>
        </p:spPr>
        <p:txBody>
          <a:bodyPr wrap="none" lIns="0" tIns="0" rIns="0" bIns="0" rtlCol="0" anchor="t"/>
          <a:lstStyle/>
          <a:p>
            <a:pPr algn="ctr">
              <a:lnSpc>
                <a:spcPts val="5600"/>
              </a:lnSpc>
            </a:pPr>
            <a:r>
              <a:rPr lang="en-US" sz="4450" dirty="0">
                <a:solidFill>
                  <a:srgbClr val="597DB9"/>
                </a:solidFill>
                <a:latin typeface="Alexandria Semi Bold" pitchFamily="34" charset="0"/>
                <a:cs typeface="Alexandria Semi Bold" pitchFamily="34" charset="-120"/>
              </a:rPr>
              <a:t>Learning Graphs By Sampling</a:t>
            </a:r>
          </a:p>
        </p:txBody>
      </p:sp>
      <p:sp>
        <p:nvSpPr>
          <p:cNvPr id="5" name="Arrow: Curved Up 4">
            <a:hlinkClick r:id="rId3" action="ppaction://hlinksldjump"/>
            <a:extLst>
              <a:ext uri="{FF2B5EF4-FFF2-40B4-BE49-F238E27FC236}">
                <a16:creationId xmlns:a16="http://schemas.microsoft.com/office/drawing/2014/main" id="{9004175E-C935-7868-7897-50CF2ED3DBD1}"/>
              </a:ext>
            </a:extLst>
          </p:cNvPr>
          <p:cNvSpPr/>
          <p:nvPr/>
        </p:nvSpPr>
        <p:spPr>
          <a:xfrm>
            <a:off x="13879711" y="7792948"/>
            <a:ext cx="503434" cy="339047"/>
          </a:xfrm>
          <a:prstGeom prst="curvedUpArrow">
            <a:avLst/>
          </a:prstGeom>
          <a:solidFill>
            <a:srgbClr val="D5DCF6"/>
          </a:solidFill>
          <a:ln w="7620">
            <a:solidFill>
              <a:srgbClr val="BBC2DC"/>
            </a:solidFill>
            <a:prstDash val="solid"/>
          </a:ln>
        </p:spPr>
        <p:txBody>
          <a:bodyPr/>
          <a:lstStyle/>
          <a:p>
            <a:endParaRPr lang="en-IL">
              <a:solidFill>
                <a:schemeClr val="tx1"/>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02FEE72-404C-5B0E-5087-C328EFF159C1}"/>
                  </a:ext>
                </a:extLst>
              </p:cNvPr>
              <p:cNvSpPr txBox="1"/>
              <p:nvPr/>
            </p:nvSpPr>
            <p:spPr>
              <a:xfrm>
                <a:off x="10086975" y="5139626"/>
                <a:ext cx="4543425" cy="4965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L" sz="2400" smtClean="0">
                          <a:latin typeface="Cambria Math" panose="02040503050406030204" pitchFamily="18" charset="0"/>
                        </a:rPr>
                        <m:t>ℒ</m:t>
                      </m:r>
                      <m:r>
                        <a:rPr lang="en-IL" sz="2400" i="1">
                          <a:latin typeface="Cambria Math" panose="02040503050406030204" pitchFamily="18" charset="0"/>
                        </a:rPr>
                        <m:t> </m:t>
                      </m:r>
                      <m:r>
                        <a:rPr lang="en-IL" sz="2400" i="0">
                          <a:latin typeface="Cambria Math" panose="02040503050406030204" pitchFamily="18" charset="0"/>
                        </a:rPr>
                        <m:t>=</m:t>
                      </m:r>
                      <m:sSub>
                        <m:sSubPr>
                          <m:ctrlPr>
                            <a:rPr lang="en-US" sz="2400" b="0" i="1" smtClean="0">
                              <a:latin typeface="Cambria Math" panose="02040503050406030204" pitchFamily="18" charset="0"/>
                            </a:rPr>
                          </m:ctrlPr>
                        </m:sSubPr>
                        <m:e>
                          <m:r>
                            <a:rPr lang="en-IL" sz="2400">
                              <a:latin typeface="Cambria Math" panose="02040503050406030204" pitchFamily="18" charset="0"/>
                            </a:rPr>
                            <m:t>ℒ</m:t>
                          </m:r>
                        </m:e>
                        <m:sub>
                          <m:r>
                            <a:rPr lang="en-US" sz="2400" b="0" i="1" smtClean="0">
                              <a:latin typeface="Cambria Math" panose="02040503050406030204" pitchFamily="18" charset="0"/>
                            </a:rPr>
                            <m:t>𝛼</m:t>
                          </m:r>
                        </m:sub>
                      </m:sSub>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a:rPr lang="en-IL" sz="2400">
                              <a:latin typeface="Cambria Math" panose="02040503050406030204" pitchFamily="18" charset="0"/>
                            </a:rPr>
                            <m:t>ℒ</m:t>
                          </m:r>
                        </m:e>
                        <m:sub>
                          <m:r>
                            <m:rPr>
                              <m:sty m:val="p"/>
                            </m:rPr>
                            <a:rPr lang="en-US" sz="2400" b="0" i="0" smtClean="0">
                              <a:latin typeface="Cambria Math" panose="02040503050406030204" pitchFamily="18" charset="0"/>
                            </a:rPr>
                            <m:t>pos</m:t>
                          </m:r>
                        </m:sub>
                      </m:sSub>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a:rPr lang="en-IL" sz="2400">
                              <a:latin typeface="Cambria Math" panose="02040503050406030204" pitchFamily="18" charset="0"/>
                            </a:rPr>
                            <m:t>ℒ</m:t>
                          </m:r>
                        </m:e>
                        <m:sub>
                          <m:r>
                            <m:rPr>
                              <m:sty m:val="p"/>
                            </m:rPr>
                            <a:rPr lang="en-US" sz="2400" b="0" i="0" smtClean="0">
                              <a:latin typeface="Cambria Math" panose="02040503050406030204" pitchFamily="18" charset="0"/>
                            </a:rPr>
                            <m:t>neg</m:t>
                          </m:r>
                        </m:sub>
                      </m:sSub>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a:rPr lang="en-IL" sz="2400">
                              <a:latin typeface="Cambria Math" panose="02040503050406030204" pitchFamily="18" charset="0"/>
                            </a:rPr>
                            <m:t>ℒ</m:t>
                          </m:r>
                        </m:e>
                        <m:sub>
                          <m:r>
                            <m:rPr>
                              <m:sty m:val="p"/>
                            </m:rPr>
                            <a:rPr lang="en-US" sz="2400" b="0" i="0" smtClean="0">
                              <a:latin typeface="Cambria Math" panose="02040503050406030204" pitchFamily="18" charset="0"/>
                            </a:rPr>
                            <m:t>y</m:t>
                          </m:r>
                        </m:sub>
                      </m:sSub>
                    </m:oMath>
                  </m:oMathPara>
                </a14:m>
                <a:endParaRPr lang="en-IL" sz="2400" dirty="0"/>
              </a:p>
            </p:txBody>
          </p:sp>
        </mc:Choice>
        <mc:Fallback xmlns="">
          <p:sp>
            <p:nvSpPr>
              <p:cNvPr id="25" name="TextBox 24">
                <a:extLst>
                  <a:ext uri="{FF2B5EF4-FFF2-40B4-BE49-F238E27FC236}">
                    <a16:creationId xmlns:a16="http://schemas.microsoft.com/office/drawing/2014/main" id="{002FEE72-404C-5B0E-5087-C328EFF159C1}"/>
                  </a:ext>
                </a:extLst>
              </p:cNvPr>
              <p:cNvSpPr txBox="1">
                <a:spLocks noRot="1" noChangeAspect="1" noMove="1" noResize="1" noEditPoints="1" noAdjustHandles="1" noChangeArrowheads="1" noChangeShapeType="1" noTextEdit="1"/>
              </p:cNvSpPr>
              <p:nvPr/>
            </p:nvSpPr>
            <p:spPr>
              <a:xfrm>
                <a:off x="10086975" y="5139626"/>
                <a:ext cx="4543425" cy="496546"/>
              </a:xfrm>
              <a:prstGeom prst="rect">
                <a:avLst/>
              </a:prstGeom>
              <a:blipFill>
                <a:blip r:embed="rId4"/>
                <a:stretch>
                  <a:fillRect b="-6098"/>
                </a:stretch>
              </a:blipFill>
            </p:spPr>
            <p:txBody>
              <a:bodyPr/>
              <a:lstStyle/>
              <a:p>
                <a:r>
                  <a:rPr lang="en-IL">
                    <a:noFill/>
                  </a:rPr>
                  <a:t> </a:t>
                </a:r>
              </a:p>
            </p:txBody>
          </p:sp>
        </mc:Fallback>
      </mc:AlternateContent>
      <p:sp>
        <p:nvSpPr>
          <p:cNvPr id="27" name="TextBox 26">
            <a:extLst>
              <a:ext uri="{FF2B5EF4-FFF2-40B4-BE49-F238E27FC236}">
                <a16:creationId xmlns:a16="http://schemas.microsoft.com/office/drawing/2014/main" id="{E0131D49-77D7-A2EE-E98F-EA2F8769CFF7}"/>
              </a:ext>
            </a:extLst>
          </p:cNvPr>
          <p:cNvSpPr txBox="1"/>
          <p:nvPr/>
        </p:nvSpPr>
        <p:spPr>
          <a:xfrm>
            <a:off x="78304" y="1610018"/>
            <a:ext cx="13839004" cy="1231684"/>
          </a:xfrm>
          <a:prstGeom prst="rect">
            <a:avLst/>
          </a:prstGeom>
          <a:noFill/>
        </p:spPr>
        <p:txBody>
          <a:bodyPr wrap="square">
            <a:spAutoFit/>
          </a:bodyPr>
          <a:lstStyle/>
          <a:p>
            <a:pPr>
              <a:lnSpc>
                <a:spcPct val="150000"/>
              </a:lnSpc>
            </a:pPr>
            <a:r>
              <a:rPr lang="en-GB" sz="1700" b="1" dirty="0">
                <a:latin typeface="Sitka Text Semibold" pitchFamily="2" charset="0"/>
                <a:cs typeface="Sora Light" pitchFamily="34" charset="-120"/>
              </a:rPr>
              <a:t>Negative sampling is a pivotal technique for training embeddings in dynamic networks, as it helps algorithms distinguish real connections from noise at each time step. By selectively sampling non-existent edges, it reduces computational overhead and enhances the model’s ability to capture evolving relationships.</a:t>
            </a:r>
            <a:endParaRPr lang="en-IL" sz="1700" b="1" dirty="0">
              <a:latin typeface="Sitka Text Semibold" pitchFamily="2" charset="0"/>
              <a:cs typeface="Sora Light" pitchFamily="34" charset="-120"/>
            </a:endParaRPr>
          </a:p>
        </p:txBody>
      </p:sp>
      <p:sp>
        <p:nvSpPr>
          <p:cNvPr id="28" name="Rectangle 27">
            <a:extLst>
              <a:ext uri="{FF2B5EF4-FFF2-40B4-BE49-F238E27FC236}">
                <a16:creationId xmlns:a16="http://schemas.microsoft.com/office/drawing/2014/main" id="{396EA002-752C-4F24-C8EE-0D6F0D4C0DC5}"/>
              </a:ext>
            </a:extLst>
          </p:cNvPr>
          <p:cNvSpPr/>
          <p:nvPr/>
        </p:nvSpPr>
        <p:spPr>
          <a:xfrm>
            <a:off x="1323975" y="4322201"/>
            <a:ext cx="1238250" cy="564124"/>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Citation </a:t>
            </a:r>
          </a:p>
          <a:p>
            <a:pPr algn="ctr"/>
            <a:r>
              <a:rPr lang="en-US" dirty="0">
                <a:solidFill>
                  <a:schemeClr val="tx1"/>
                </a:solidFill>
                <a:latin typeface="Times New Roman" panose="02020603050405020304" pitchFamily="18" charset="0"/>
                <a:cs typeface="Times New Roman" panose="02020603050405020304" pitchFamily="18" charset="0"/>
              </a:rPr>
              <a:t>Graph</a:t>
            </a:r>
            <a:endParaRPr lang="en-IL" dirty="0">
              <a:solidFill>
                <a:schemeClr val="tx1"/>
              </a:solidFill>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C049EC85-3876-2589-8426-678A0AD88216}"/>
              </a:ext>
            </a:extLst>
          </p:cNvPr>
          <p:cNvSpPr/>
          <p:nvPr/>
        </p:nvSpPr>
        <p:spPr>
          <a:xfrm>
            <a:off x="2781300" y="5387899"/>
            <a:ext cx="1238250" cy="564124"/>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Rectangle 29">
            <a:extLst>
              <a:ext uri="{FF2B5EF4-FFF2-40B4-BE49-F238E27FC236}">
                <a16:creationId xmlns:a16="http://schemas.microsoft.com/office/drawing/2014/main" id="{882F77E1-8570-CEA4-3635-86B57C974BB9}"/>
              </a:ext>
            </a:extLst>
          </p:cNvPr>
          <p:cNvSpPr/>
          <p:nvPr/>
        </p:nvSpPr>
        <p:spPr>
          <a:xfrm>
            <a:off x="3007331" y="5317325"/>
            <a:ext cx="5847388" cy="564124"/>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Citation Graph Representation Learning Framework </a:t>
            </a:r>
          </a:p>
        </p:txBody>
      </p:sp>
      <p:sp>
        <p:nvSpPr>
          <p:cNvPr id="31" name="Rectangle 30">
            <a:extLst>
              <a:ext uri="{FF2B5EF4-FFF2-40B4-BE49-F238E27FC236}">
                <a16:creationId xmlns:a16="http://schemas.microsoft.com/office/drawing/2014/main" id="{545DE35E-7185-30CA-F531-C1F862F59014}"/>
              </a:ext>
            </a:extLst>
          </p:cNvPr>
          <p:cNvSpPr/>
          <p:nvPr/>
        </p:nvSpPr>
        <p:spPr>
          <a:xfrm>
            <a:off x="6380252" y="4959471"/>
            <a:ext cx="3678204" cy="400891"/>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Citation Graph Embedding Model </a:t>
            </a:r>
          </a:p>
        </p:txBody>
      </p:sp>
    </p:spTree>
    <p:extLst>
      <p:ext uri="{BB962C8B-B14F-4D97-AF65-F5344CB8AC3E}">
        <p14:creationId xmlns:p14="http://schemas.microsoft.com/office/powerpoint/2010/main" val="3912524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DD17C-3E4F-C955-B733-F9513C1837F7}"/>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FD90DEE5-E646-D4E2-003D-8ED0487DD396}"/>
              </a:ext>
            </a:extLst>
          </p:cNvPr>
          <p:cNvSpPr/>
          <p:nvPr/>
        </p:nvSpPr>
        <p:spPr>
          <a:xfrm>
            <a:off x="7307579" y="2799344"/>
            <a:ext cx="45719" cy="4221383"/>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9718CFF2-3017-DED4-E0A0-665CFD86CFE7}"/>
              </a:ext>
            </a:extLst>
          </p:cNvPr>
          <p:cNvSpPr/>
          <p:nvPr/>
        </p:nvSpPr>
        <p:spPr>
          <a:xfrm>
            <a:off x="6642140" y="3126528"/>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9ECF87F7-86FD-008B-2BC1-1C8221A64503}"/>
              </a:ext>
            </a:extLst>
          </p:cNvPr>
          <p:cNvSpPr/>
          <p:nvPr/>
        </p:nvSpPr>
        <p:spPr>
          <a:xfrm>
            <a:off x="7147798" y="296674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0FC192A5-1355-3A13-F9C0-5CFC6678B9A8}"/>
              </a:ext>
            </a:extLst>
          </p:cNvPr>
          <p:cNvSpPr/>
          <p:nvPr/>
        </p:nvSpPr>
        <p:spPr>
          <a:xfrm>
            <a:off x="7269004" y="3016633"/>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42C0F0E4-CB07-8772-EE9C-3E72F7C7C37B}"/>
              </a:ext>
            </a:extLst>
          </p:cNvPr>
          <p:cNvSpPr/>
          <p:nvPr/>
        </p:nvSpPr>
        <p:spPr>
          <a:xfrm>
            <a:off x="4538067" y="2948172"/>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4DCBE0E0-ED78-185E-CD41-C9BCF5586155}"/>
              </a:ext>
            </a:extLst>
          </p:cNvPr>
          <p:cNvSpPr/>
          <p:nvPr/>
        </p:nvSpPr>
        <p:spPr>
          <a:xfrm>
            <a:off x="7467362" y="3870669"/>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0540E5B4-7399-C7B3-A078-C8F3D76ABB8B}"/>
              </a:ext>
            </a:extLst>
          </p:cNvPr>
          <p:cNvSpPr/>
          <p:nvPr/>
        </p:nvSpPr>
        <p:spPr>
          <a:xfrm>
            <a:off x="7147798" y="3710887"/>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7F134D8D-C5AE-1387-51EA-188D6E1CBE59}"/>
              </a:ext>
            </a:extLst>
          </p:cNvPr>
          <p:cNvSpPr/>
          <p:nvPr/>
        </p:nvSpPr>
        <p:spPr>
          <a:xfrm>
            <a:off x="7245072" y="3760774"/>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2" name="Shape 10">
            <a:extLst>
              <a:ext uri="{FF2B5EF4-FFF2-40B4-BE49-F238E27FC236}">
                <a16:creationId xmlns:a16="http://schemas.microsoft.com/office/drawing/2014/main" id="{D0423981-A11B-BC3D-0CAC-2D5054C6C606}"/>
              </a:ext>
            </a:extLst>
          </p:cNvPr>
          <p:cNvSpPr/>
          <p:nvPr/>
        </p:nvSpPr>
        <p:spPr>
          <a:xfrm>
            <a:off x="6642140" y="4540395"/>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65E0206F-CD30-43A8-621E-170844A5EF8A}"/>
              </a:ext>
            </a:extLst>
          </p:cNvPr>
          <p:cNvSpPr/>
          <p:nvPr/>
        </p:nvSpPr>
        <p:spPr>
          <a:xfrm>
            <a:off x="7147798" y="438061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A7638351-F699-3434-3FD7-306D3EB1465A}"/>
              </a:ext>
            </a:extLst>
          </p:cNvPr>
          <p:cNvSpPr/>
          <p:nvPr/>
        </p:nvSpPr>
        <p:spPr>
          <a:xfrm>
            <a:off x="7244953" y="4430500"/>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EAD350C8-AE45-99A6-34B6-F1CA6507FAF3}"/>
              </a:ext>
            </a:extLst>
          </p:cNvPr>
          <p:cNvSpPr/>
          <p:nvPr/>
        </p:nvSpPr>
        <p:spPr>
          <a:xfrm>
            <a:off x="7202749" y="3744981"/>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86172395-D8D7-EC01-B0A3-8BEBC0623724}"/>
              </a:ext>
            </a:extLst>
          </p:cNvPr>
          <p:cNvSpPr/>
          <p:nvPr/>
        </p:nvSpPr>
        <p:spPr>
          <a:xfrm>
            <a:off x="7467362" y="5210241"/>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799591C1-F45C-A3BD-3275-9A847D1F3843}"/>
              </a:ext>
            </a:extLst>
          </p:cNvPr>
          <p:cNvSpPr/>
          <p:nvPr/>
        </p:nvSpPr>
        <p:spPr>
          <a:xfrm>
            <a:off x="7147798" y="505045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7A01DC14-03EC-4F63-1E7B-6FAD77D18398}"/>
              </a:ext>
            </a:extLst>
          </p:cNvPr>
          <p:cNvSpPr/>
          <p:nvPr/>
        </p:nvSpPr>
        <p:spPr>
          <a:xfrm>
            <a:off x="7244358" y="5100346"/>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04561D32-98D8-1CB0-7886-0A9967294B38}"/>
              </a:ext>
            </a:extLst>
          </p:cNvPr>
          <p:cNvSpPr/>
          <p:nvPr/>
        </p:nvSpPr>
        <p:spPr>
          <a:xfrm>
            <a:off x="5381479" y="4412504"/>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02CD785F-B2F9-DC64-32FC-318FFA07BF23}"/>
              </a:ext>
            </a:extLst>
          </p:cNvPr>
          <p:cNvSpPr/>
          <p:nvPr/>
        </p:nvSpPr>
        <p:spPr>
          <a:xfrm>
            <a:off x="6642140" y="5880086"/>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5968D44B-948E-4413-9212-66B5FC3EFC70}"/>
              </a:ext>
            </a:extLst>
          </p:cNvPr>
          <p:cNvSpPr/>
          <p:nvPr/>
        </p:nvSpPr>
        <p:spPr>
          <a:xfrm>
            <a:off x="7147798" y="5720304"/>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F94DD360-C4C4-321C-1C49-E0D888CA5C6D}"/>
              </a:ext>
            </a:extLst>
          </p:cNvPr>
          <p:cNvSpPr/>
          <p:nvPr/>
        </p:nvSpPr>
        <p:spPr>
          <a:xfrm>
            <a:off x="7241977" y="5770192"/>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F053D3D7-E5BE-9088-570B-1153AF6993BE}"/>
              </a:ext>
            </a:extLst>
          </p:cNvPr>
          <p:cNvSpPr/>
          <p:nvPr/>
        </p:nvSpPr>
        <p:spPr>
          <a:xfrm>
            <a:off x="6239741" y="5084673"/>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Approach</a:t>
            </a:r>
            <a:endParaRPr lang="en-US" sz="1500" dirty="0">
              <a:solidFill>
                <a:srgbClr val="FF0000"/>
              </a:solidFill>
            </a:endParaRPr>
          </a:p>
        </p:txBody>
      </p:sp>
      <p:sp>
        <p:nvSpPr>
          <p:cNvPr id="24" name="Shape 22">
            <a:extLst>
              <a:ext uri="{FF2B5EF4-FFF2-40B4-BE49-F238E27FC236}">
                <a16:creationId xmlns:a16="http://schemas.microsoft.com/office/drawing/2014/main" id="{3991F5D1-B946-E3AA-4684-DB657C3DB393}"/>
              </a:ext>
            </a:extLst>
          </p:cNvPr>
          <p:cNvSpPr/>
          <p:nvPr/>
        </p:nvSpPr>
        <p:spPr>
          <a:xfrm>
            <a:off x="7467362" y="6549932"/>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52280209-090E-966D-6A6B-BFC9208CA6D1}"/>
              </a:ext>
            </a:extLst>
          </p:cNvPr>
          <p:cNvSpPr/>
          <p:nvPr/>
        </p:nvSpPr>
        <p:spPr>
          <a:xfrm>
            <a:off x="7147798" y="639015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7DE4865E-34DC-8A8A-ECC6-AE003D7BFA02}"/>
              </a:ext>
            </a:extLst>
          </p:cNvPr>
          <p:cNvSpPr/>
          <p:nvPr/>
        </p:nvSpPr>
        <p:spPr>
          <a:xfrm>
            <a:off x="7240905" y="6440037"/>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875261BF-CF80-6781-F280-3B8F28C8D385}"/>
              </a:ext>
            </a:extLst>
          </p:cNvPr>
          <p:cNvSpPr/>
          <p:nvPr/>
        </p:nvSpPr>
        <p:spPr>
          <a:xfrm>
            <a:off x="4957882" y="5752693"/>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663E8610-D994-84FD-96C0-FD5F88A903A1}"/>
              </a:ext>
            </a:extLst>
          </p:cNvPr>
          <p:cNvSpPr/>
          <p:nvPr/>
        </p:nvSpPr>
        <p:spPr>
          <a:xfrm>
            <a:off x="8133874" y="5832364"/>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2" name="Text 30">
            <a:extLst>
              <a:ext uri="{FF2B5EF4-FFF2-40B4-BE49-F238E27FC236}">
                <a16:creationId xmlns:a16="http://schemas.microsoft.com/office/drawing/2014/main" id="{C1781F4E-34E0-3062-09CC-4E5C0891ED0A}"/>
              </a:ext>
            </a:extLst>
          </p:cNvPr>
          <p:cNvSpPr/>
          <p:nvPr/>
        </p:nvSpPr>
        <p:spPr>
          <a:xfrm>
            <a:off x="7179863" y="6424364"/>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3CA1401E-9554-78F9-C30C-B199A11394E9}"/>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A591FE4E-316E-787A-1E75-23962F3F2262}"/>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Tree>
    <p:extLst>
      <p:ext uri="{BB962C8B-B14F-4D97-AF65-F5344CB8AC3E}">
        <p14:creationId xmlns:p14="http://schemas.microsoft.com/office/powerpoint/2010/main" val="1257230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02229" y="550516"/>
            <a:ext cx="9547622" cy="712708"/>
          </a:xfrm>
          <a:prstGeom prst="rect">
            <a:avLst/>
          </a:prstGeom>
          <a:noFill/>
          <a:ln/>
        </p:spPr>
        <p:txBody>
          <a:bodyPr wrap="none" lIns="0" tIns="0" rIns="0" bIns="0" rtlCol="0" anchor="t"/>
          <a:lstStyle/>
          <a:p>
            <a:pPr>
              <a:lnSpc>
                <a:spcPts val="5600"/>
              </a:lnSpc>
            </a:pPr>
            <a:r>
              <a:rPr lang="en-US" sz="4450" dirty="0">
                <a:solidFill>
                  <a:srgbClr val="597DB9"/>
                </a:solidFill>
                <a:latin typeface="Alexandria Semi Bold" pitchFamily="34" charset="0"/>
                <a:cs typeface="Alexandria Semi Bold" pitchFamily="34" charset="-120"/>
              </a:rPr>
              <a:t>Approach</a:t>
            </a:r>
          </a:p>
        </p:txBody>
      </p:sp>
      <p:pic>
        <p:nvPicPr>
          <p:cNvPr id="3" name="Image 0" descr="preencoded.png"/>
          <p:cNvPicPr>
            <a:picLocks noChangeAspect="1"/>
          </p:cNvPicPr>
          <p:nvPr/>
        </p:nvPicPr>
        <p:blipFill>
          <a:blip r:embed="rId3"/>
          <a:stretch>
            <a:fillRect/>
          </a:stretch>
        </p:blipFill>
        <p:spPr>
          <a:xfrm>
            <a:off x="758309" y="3124120"/>
            <a:ext cx="6556891" cy="866537"/>
          </a:xfrm>
          <a:prstGeom prst="rect">
            <a:avLst/>
          </a:prstGeom>
        </p:spPr>
      </p:pic>
      <p:sp>
        <p:nvSpPr>
          <p:cNvPr id="4" name="Text 1"/>
          <p:cNvSpPr/>
          <p:nvPr/>
        </p:nvSpPr>
        <p:spPr>
          <a:xfrm>
            <a:off x="974884" y="4315578"/>
            <a:ext cx="2850713"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Fixed Time Interval</a:t>
            </a:r>
          </a:p>
        </p:txBody>
      </p:sp>
      <p:sp>
        <p:nvSpPr>
          <p:cNvPr id="5" name="Text 2"/>
          <p:cNvSpPr/>
          <p:nvPr/>
        </p:nvSpPr>
        <p:spPr>
          <a:xfrm>
            <a:off x="974884" y="4801710"/>
            <a:ext cx="6123742" cy="69342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Create snapshots at regular time intervals, like monthly or yearly.</a:t>
            </a:r>
          </a:p>
        </p:txBody>
      </p:sp>
      <p:pic>
        <p:nvPicPr>
          <p:cNvPr id="6" name="Image 1" descr="preencoded.png"/>
          <p:cNvPicPr>
            <a:picLocks noChangeAspect="1"/>
          </p:cNvPicPr>
          <p:nvPr/>
        </p:nvPicPr>
        <p:blipFill>
          <a:blip r:embed="rId4"/>
          <a:stretch>
            <a:fillRect/>
          </a:stretch>
        </p:blipFill>
        <p:spPr>
          <a:xfrm>
            <a:off x="7315200" y="3124120"/>
            <a:ext cx="6556891" cy="866537"/>
          </a:xfrm>
          <a:prstGeom prst="rect">
            <a:avLst/>
          </a:prstGeom>
        </p:spPr>
      </p:pic>
      <p:sp>
        <p:nvSpPr>
          <p:cNvPr id="7" name="Text 3"/>
          <p:cNvSpPr/>
          <p:nvPr/>
        </p:nvSpPr>
        <p:spPr>
          <a:xfrm>
            <a:off x="7531775" y="4315578"/>
            <a:ext cx="2850713"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Fixed Event Count</a:t>
            </a:r>
          </a:p>
        </p:txBody>
      </p:sp>
      <p:sp>
        <p:nvSpPr>
          <p:cNvPr id="8" name="Text 4"/>
          <p:cNvSpPr/>
          <p:nvPr/>
        </p:nvSpPr>
        <p:spPr>
          <a:xfrm>
            <a:off x="7531775" y="4801710"/>
            <a:ext cx="6123742" cy="693420"/>
          </a:xfrm>
          <a:prstGeom prst="rect">
            <a:avLst/>
          </a:prstGeom>
          <a:noFill/>
          <a:ln/>
        </p:spPr>
        <p:txBody>
          <a:bodyPr wrap="square" lIns="0" tIns="0" rIns="0" bIns="0" rtlCol="0" anchor="t"/>
          <a:lstStyle/>
          <a:p>
            <a:pPr marL="0" indent="0" algn="l">
              <a:lnSpc>
                <a:spcPts val="2700"/>
              </a:lnSpc>
              <a:buNone/>
            </a:pPr>
            <a:r>
              <a:rPr lang="en-GB" sz="1700" b="1" dirty="0">
                <a:latin typeface="Sitka Text Semibold" pitchFamily="2" charset="0"/>
                <a:cs typeface="Sora Light" pitchFamily="34" charset="-120"/>
              </a:rPr>
              <a:t>Construct networks by dividing them into snapshots, each containing a fixed number of citation events, ensuring uniform density while remaining independent of time intervals</a:t>
            </a:r>
            <a:r>
              <a:rPr lang="en-US" sz="1700" b="1" dirty="0">
                <a:latin typeface="Sitka Text Semibold" pitchFamily="2" charset="0"/>
                <a:cs typeface="Sora Light" pitchFamily="34" charset="-120"/>
              </a:rPr>
              <a:t>.</a:t>
            </a:r>
          </a:p>
        </p:txBody>
      </p:sp>
      <p:pic>
        <p:nvPicPr>
          <p:cNvPr id="10" name="Picture 9">
            <a:extLst>
              <a:ext uri="{FF2B5EF4-FFF2-40B4-BE49-F238E27FC236}">
                <a16:creationId xmlns:a16="http://schemas.microsoft.com/office/drawing/2014/main" id="{600A312F-A05C-5448-265B-46A86B705CA1}"/>
              </a:ext>
            </a:extLst>
          </p:cNvPr>
          <p:cNvPicPr>
            <a:picLocks noChangeAspect="1"/>
          </p:cNvPicPr>
          <p:nvPr/>
        </p:nvPicPr>
        <p:blipFill>
          <a:blip r:embed="rId5"/>
          <a:stretch>
            <a:fillRect/>
          </a:stretch>
        </p:blipFill>
        <p:spPr>
          <a:xfrm>
            <a:off x="451412" y="5910950"/>
            <a:ext cx="6647214" cy="2051522"/>
          </a:xfrm>
          <a:prstGeom prst="rect">
            <a:avLst/>
          </a:prstGeom>
        </p:spPr>
      </p:pic>
      <p:sp>
        <p:nvSpPr>
          <p:cNvPr id="11" name="TextBox 10">
            <a:extLst>
              <a:ext uri="{FF2B5EF4-FFF2-40B4-BE49-F238E27FC236}">
                <a16:creationId xmlns:a16="http://schemas.microsoft.com/office/drawing/2014/main" id="{90DF2F4C-9241-4086-8E47-A0D321BA7186}"/>
              </a:ext>
            </a:extLst>
          </p:cNvPr>
          <p:cNvSpPr txBox="1"/>
          <p:nvPr/>
        </p:nvSpPr>
        <p:spPr>
          <a:xfrm>
            <a:off x="708917" y="1684526"/>
            <a:ext cx="13163174" cy="1231684"/>
          </a:xfrm>
          <a:prstGeom prst="rect">
            <a:avLst/>
          </a:prstGeom>
          <a:noFill/>
        </p:spPr>
        <p:txBody>
          <a:bodyPr wrap="square">
            <a:spAutoFit/>
          </a:bodyPr>
          <a:lstStyle/>
          <a:p>
            <a:pPr>
              <a:lnSpc>
                <a:spcPct val="150000"/>
              </a:lnSpc>
            </a:pPr>
            <a:r>
              <a:rPr lang="en-GB" sz="1700" b="1" dirty="0">
                <a:latin typeface="Sitka Text Semibold" pitchFamily="2" charset="0"/>
                <a:cs typeface="Sora Light" pitchFamily="34" charset="-120"/>
              </a:rPr>
              <a:t>In a dynamic citation network, each article is represented as a node, and a directed edge signifies a citing. Over time, new papers and citation links are added, capturing the evolving nature of academic influence and knowledge transfer. Two strategies for constructing the dynamic citation network :</a:t>
            </a:r>
            <a:endParaRPr lang="en-IL" sz="1700" b="1" dirty="0">
              <a:latin typeface="Sitka Text Semibold" pitchFamily="2" charset="0"/>
              <a:cs typeface="Sora Light" pitchFamily="34" charset="-120"/>
            </a:endParaRPr>
          </a:p>
        </p:txBody>
      </p:sp>
    </p:spTree>
    <p:extLst>
      <p:ext uri="{BB962C8B-B14F-4D97-AF65-F5344CB8AC3E}">
        <p14:creationId xmlns:p14="http://schemas.microsoft.com/office/powerpoint/2010/main" val="3368634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B43FA-B098-8C1B-8D69-52A49E80AA65}"/>
            </a:ext>
          </a:extLst>
        </p:cNvPr>
        <p:cNvGrpSpPr/>
        <p:nvPr/>
      </p:nvGrpSpPr>
      <p:grpSpPr>
        <a:xfrm>
          <a:off x="0" y="0"/>
          <a:ext cx="0" cy="0"/>
          <a:chOff x="0" y="0"/>
          <a:chExt cx="0" cy="0"/>
        </a:xfrm>
      </p:grpSpPr>
      <p:sp>
        <p:nvSpPr>
          <p:cNvPr id="22" name="Text 0">
            <a:extLst>
              <a:ext uri="{FF2B5EF4-FFF2-40B4-BE49-F238E27FC236}">
                <a16:creationId xmlns:a16="http://schemas.microsoft.com/office/drawing/2014/main" id="{88564A04-1E84-0034-7FD3-F0B9ED127993}"/>
              </a:ext>
            </a:extLst>
          </p:cNvPr>
          <p:cNvSpPr/>
          <p:nvPr/>
        </p:nvSpPr>
        <p:spPr>
          <a:xfrm>
            <a:off x="758309" y="1021675"/>
            <a:ext cx="10298430"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Node Classification</a:t>
            </a:r>
            <a:endParaRPr lang="en-US" sz="4450" dirty="0"/>
          </a:p>
        </p:txBody>
      </p:sp>
      <p:sp>
        <p:nvSpPr>
          <p:cNvPr id="24" name="Text 2">
            <a:extLst>
              <a:ext uri="{FF2B5EF4-FFF2-40B4-BE49-F238E27FC236}">
                <a16:creationId xmlns:a16="http://schemas.microsoft.com/office/drawing/2014/main" id="{CDBFC235-F7D4-964E-25E1-A7406EF478F6}"/>
              </a:ext>
            </a:extLst>
          </p:cNvPr>
          <p:cNvSpPr/>
          <p:nvPr/>
        </p:nvSpPr>
        <p:spPr>
          <a:xfrm>
            <a:off x="1120617" y="2708034"/>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Emerging Nodes</a:t>
            </a:r>
          </a:p>
        </p:txBody>
      </p:sp>
      <p:sp>
        <p:nvSpPr>
          <p:cNvPr id="25" name="Text 3">
            <a:extLst>
              <a:ext uri="{FF2B5EF4-FFF2-40B4-BE49-F238E27FC236}">
                <a16:creationId xmlns:a16="http://schemas.microsoft.com/office/drawing/2014/main" id="{5F0D6FBB-3C23-D3B3-59BF-7100F6B4E2E2}"/>
              </a:ext>
            </a:extLst>
          </p:cNvPr>
          <p:cNvSpPr/>
          <p:nvPr/>
        </p:nvSpPr>
        <p:spPr>
          <a:xfrm>
            <a:off x="1120617" y="3194166"/>
            <a:ext cx="6394371" cy="346710"/>
          </a:xfrm>
          <a:prstGeom prst="rect">
            <a:avLst/>
          </a:prstGeom>
          <a:noFill/>
          <a:ln/>
        </p:spPr>
        <p:txBody>
          <a:bodyPr wrap="none" lIns="0" tIns="0" rIns="0" bIns="0" rtlCol="0" anchor="t"/>
          <a:lstStyle/>
          <a:p>
            <a:pPr marL="0" indent="0" algn="l">
              <a:lnSpc>
                <a:spcPts val="2700"/>
              </a:lnSpc>
              <a:buNone/>
            </a:pPr>
            <a:r>
              <a:rPr lang="en-US" sz="1700" b="1" dirty="0">
                <a:latin typeface="Sitka Text Semibold" pitchFamily="2" charset="0"/>
                <a:cs typeface="Sora Light" pitchFamily="34" charset="-120"/>
              </a:rPr>
              <a:t>Nodes with recently increasing citations.</a:t>
            </a:r>
          </a:p>
        </p:txBody>
      </p:sp>
      <p:sp>
        <p:nvSpPr>
          <p:cNvPr id="26" name="Shape 4">
            <a:extLst>
              <a:ext uri="{FF2B5EF4-FFF2-40B4-BE49-F238E27FC236}">
                <a16:creationId xmlns:a16="http://schemas.microsoft.com/office/drawing/2014/main" id="{546F9427-9D9B-D923-1DF4-0480F0761A4D}"/>
              </a:ext>
            </a:extLst>
          </p:cNvPr>
          <p:cNvSpPr/>
          <p:nvPr/>
        </p:nvSpPr>
        <p:spPr>
          <a:xfrm>
            <a:off x="1072852" y="5118998"/>
            <a:ext cx="5961340" cy="48729"/>
          </a:xfrm>
          <a:prstGeom prst="roundRect">
            <a:avLst>
              <a:gd name="adj" fmla="val 33610"/>
            </a:avLst>
          </a:prstGeom>
          <a:solidFill>
            <a:srgbClr val="D5DCF6"/>
          </a:solidFill>
          <a:ln w="7620">
            <a:solidFill>
              <a:srgbClr val="BBC2DC"/>
            </a:solidFill>
            <a:prstDash val="solid"/>
          </a:ln>
        </p:spPr>
        <p:txBody>
          <a:bodyPr/>
          <a:lstStyle/>
          <a:p>
            <a:endParaRPr lang="en-IL"/>
          </a:p>
        </p:txBody>
      </p:sp>
      <p:sp>
        <p:nvSpPr>
          <p:cNvPr id="27" name="Text 5">
            <a:extLst>
              <a:ext uri="{FF2B5EF4-FFF2-40B4-BE49-F238E27FC236}">
                <a16:creationId xmlns:a16="http://schemas.microsoft.com/office/drawing/2014/main" id="{E94A8C27-C5AB-A6B6-B22D-348F4BA7424F}"/>
              </a:ext>
            </a:extLst>
          </p:cNvPr>
          <p:cNvSpPr/>
          <p:nvPr/>
        </p:nvSpPr>
        <p:spPr>
          <a:xfrm>
            <a:off x="1072852" y="5526813"/>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Steady Nodes</a:t>
            </a:r>
          </a:p>
        </p:txBody>
      </p:sp>
      <p:sp>
        <p:nvSpPr>
          <p:cNvPr id="28" name="Text 6">
            <a:extLst>
              <a:ext uri="{FF2B5EF4-FFF2-40B4-BE49-F238E27FC236}">
                <a16:creationId xmlns:a16="http://schemas.microsoft.com/office/drawing/2014/main" id="{7AA568F3-CADC-C5D0-E9D0-772107036A4B}"/>
              </a:ext>
            </a:extLst>
          </p:cNvPr>
          <p:cNvSpPr/>
          <p:nvPr/>
        </p:nvSpPr>
        <p:spPr>
          <a:xfrm>
            <a:off x="1072852" y="5987545"/>
            <a:ext cx="6394490" cy="346710"/>
          </a:xfrm>
          <a:prstGeom prst="rect">
            <a:avLst/>
          </a:prstGeom>
          <a:noFill/>
          <a:ln/>
        </p:spPr>
        <p:txBody>
          <a:bodyPr wrap="none" lIns="0" tIns="0" rIns="0" bIns="0" rtlCol="0" anchor="t"/>
          <a:lstStyle/>
          <a:p>
            <a:pPr marL="0" indent="0" algn="l">
              <a:lnSpc>
                <a:spcPts val="2700"/>
              </a:lnSpc>
              <a:buNone/>
            </a:pPr>
            <a:r>
              <a:rPr lang="en-US" sz="1700" b="1" dirty="0">
                <a:latin typeface="Sitka Text Semibold" pitchFamily="2" charset="0"/>
                <a:cs typeface="Sora Light" pitchFamily="34" charset="-120"/>
              </a:rPr>
              <a:t>Nodes with consistent citation activity.</a:t>
            </a:r>
          </a:p>
        </p:txBody>
      </p:sp>
      <p:sp>
        <p:nvSpPr>
          <p:cNvPr id="29" name="Shape 7">
            <a:extLst>
              <a:ext uri="{FF2B5EF4-FFF2-40B4-BE49-F238E27FC236}">
                <a16:creationId xmlns:a16="http://schemas.microsoft.com/office/drawing/2014/main" id="{37631F15-579F-8204-6E0C-9C1E8F397BDA}"/>
              </a:ext>
            </a:extLst>
          </p:cNvPr>
          <p:cNvSpPr/>
          <p:nvPr/>
        </p:nvSpPr>
        <p:spPr>
          <a:xfrm>
            <a:off x="1072852" y="3729133"/>
            <a:ext cx="5961221" cy="48729"/>
          </a:xfrm>
          <a:prstGeom prst="roundRect">
            <a:avLst>
              <a:gd name="adj" fmla="val 33610"/>
            </a:avLst>
          </a:prstGeom>
          <a:solidFill>
            <a:srgbClr val="D5DCF6"/>
          </a:solidFill>
          <a:ln w="7620">
            <a:solidFill>
              <a:srgbClr val="BBC2DC"/>
            </a:solidFill>
            <a:prstDash val="solid"/>
          </a:ln>
        </p:spPr>
        <p:txBody>
          <a:bodyPr/>
          <a:lstStyle/>
          <a:p>
            <a:endParaRPr lang="en-IL"/>
          </a:p>
        </p:txBody>
      </p:sp>
      <p:sp>
        <p:nvSpPr>
          <p:cNvPr id="30" name="Text 8">
            <a:extLst>
              <a:ext uri="{FF2B5EF4-FFF2-40B4-BE49-F238E27FC236}">
                <a16:creationId xmlns:a16="http://schemas.microsoft.com/office/drawing/2014/main" id="{1B69D190-3DE5-6F01-5731-F522BB207A3D}"/>
              </a:ext>
            </a:extLst>
          </p:cNvPr>
          <p:cNvSpPr/>
          <p:nvPr/>
        </p:nvSpPr>
        <p:spPr>
          <a:xfrm>
            <a:off x="1120617" y="4121252"/>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Rising Stars (Sleeping Beauty)</a:t>
            </a:r>
          </a:p>
        </p:txBody>
      </p:sp>
      <p:sp>
        <p:nvSpPr>
          <p:cNvPr id="31" name="Text 9">
            <a:extLst>
              <a:ext uri="{FF2B5EF4-FFF2-40B4-BE49-F238E27FC236}">
                <a16:creationId xmlns:a16="http://schemas.microsoft.com/office/drawing/2014/main" id="{3C6E9462-0848-4FA6-C497-D6B381B97F90}"/>
              </a:ext>
            </a:extLst>
          </p:cNvPr>
          <p:cNvSpPr/>
          <p:nvPr/>
        </p:nvSpPr>
        <p:spPr>
          <a:xfrm>
            <a:off x="1120617" y="4597111"/>
            <a:ext cx="6394371" cy="346710"/>
          </a:xfrm>
          <a:prstGeom prst="rect">
            <a:avLst/>
          </a:prstGeom>
          <a:noFill/>
          <a:ln/>
        </p:spPr>
        <p:txBody>
          <a:bodyPr wrap="none" lIns="0" tIns="0" rIns="0" bIns="0" rtlCol="0" anchor="t"/>
          <a:lstStyle/>
          <a:p>
            <a:pPr marL="0" indent="0" algn="l">
              <a:lnSpc>
                <a:spcPts val="2700"/>
              </a:lnSpc>
              <a:buNone/>
            </a:pPr>
            <a:r>
              <a:rPr lang="en-US" sz="1700" b="1" dirty="0">
                <a:latin typeface="Sitka Text Semibold" pitchFamily="2" charset="0"/>
                <a:cs typeface="Sora Light" pitchFamily="34" charset="-120"/>
              </a:rPr>
              <a:t>Emerging nodes with significant growth.</a:t>
            </a:r>
          </a:p>
        </p:txBody>
      </p:sp>
      <p:sp>
        <p:nvSpPr>
          <p:cNvPr id="32" name="Shape 10">
            <a:extLst>
              <a:ext uri="{FF2B5EF4-FFF2-40B4-BE49-F238E27FC236}">
                <a16:creationId xmlns:a16="http://schemas.microsoft.com/office/drawing/2014/main" id="{1D4D49EE-30A0-1802-EE62-565B4B121313}"/>
              </a:ext>
            </a:extLst>
          </p:cNvPr>
          <p:cNvSpPr/>
          <p:nvPr/>
        </p:nvSpPr>
        <p:spPr>
          <a:xfrm>
            <a:off x="1072733" y="6491837"/>
            <a:ext cx="5961340" cy="48729"/>
          </a:xfrm>
          <a:prstGeom prst="roundRect">
            <a:avLst>
              <a:gd name="adj" fmla="val 33610"/>
            </a:avLst>
          </a:prstGeom>
          <a:solidFill>
            <a:srgbClr val="D5DCF6"/>
          </a:solidFill>
          <a:ln w="7620">
            <a:solidFill>
              <a:srgbClr val="BBC2DC"/>
            </a:solidFill>
            <a:prstDash val="solid"/>
          </a:ln>
        </p:spPr>
        <p:txBody>
          <a:bodyPr/>
          <a:lstStyle/>
          <a:p>
            <a:endParaRPr lang="en-IL"/>
          </a:p>
        </p:txBody>
      </p:sp>
      <p:sp>
        <p:nvSpPr>
          <p:cNvPr id="33" name="Text 11">
            <a:extLst>
              <a:ext uri="{FF2B5EF4-FFF2-40B4-BE49-F238E27FC236}">
                <a16:creationId xmlns:a16="http://schemas.microsoft.com/office/drawing/2014/main" id="{E26792E0-57F4-1DE9-8995-9F2128E5C463}"/>
              </a:ext>
            </a:extLst>
          </p:cNvPr>
          <p:cNvSpPr/>
          <p:nvPr/>
        </p:nvSpPr>
        <p:spPr>
          <a:xfrm>
            <a:off x="1072851" y="6750147"/>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Falling Stars</a:t>
            </a:r>
          </a:p>
        </p:txBody>
      </p:sp>
      <p:sp>
        <p:nvSpPr>
          <p:cNvPr id="34" name="Text 12">
            <a:extLst>
              <a:ext uri="{FF2B5EF4-FFF2-40B4-BE49-F238E27FC236}">
                <a16:creationId xmlns:a16="http://schemas.microsoft.com/office/drawing/2014/main" id="{A00C781F-BFB8-D0DB-1815-5AD6EF6F364A}"/>
              </a:ext>
            </a:extLst>
          </p:cNvPr>
          <p:cNvSpPr/>
          <p:nvPr/>
        </p:nvSpPr>
        <p:spPr>
          <a:xfrm>
            <a:off x="1072851" y="7173830"/>
            <a:ext cx="6394490" cy="346710"/>
          </a:xfrm>
          <a:prstGeom prst="rect">
            <a:avLst/>
          </a:prstGeom>
          <a:noFill/>
          <a:ln/>
        </p:spPr>
        <p:txBody>
          <a:bodyPr wrap="none" lIns="0" tIns="0" rIns="0" bIns="0" rtlCol="0" anchor="t"/>
          <a:lstStyle/>
          <a:p>
            <a:pPr marL="0" indent="0" algn="l">
              <a:lnSpc>
                <a:spcPts val="2700"/>
              </a:lnSpc>
              <a:buNone/>
            </a:pPr>
            <a:r>
              <a:rPr lang="en-US" sz="1700" b="1" dirty="0">
                <a:latin typeface="Sitka Text Semibold" pitchFamily="2" charset="0"/>
                <a:cs typeface="Sora Light" pitchFamily="34" charset="-120"/>
              </a:rPr>
              <a:t>Nodes with declining citation activity.</a:t>
            </a:r>
          </a:p>
        </p:txBody>
      </p:sp>
      <p:pic>
        <p:nvPicPr>
          <p:cNvPr id="35" name="Image 0">
            <a:extLst>
              <a:ext uri="{FF2B5EF4-FFF2-40B4-BE49-F238E27FC236}">
                <a16:creationId xmlns:a16="http://schemas.microsoft.com/office/drawing/2014/main" id="{8FCF4F26-4943-4704-BD4F-FB9543B781C3}"/>
              </a:ext>
            </a:extLst>
          </p:cNvPr>
          <p:cNvPicPr>
            <a:picLocks noChangeAspect="1"/>
          </p:cNvPicPr>
          <p:nvPr/>
        </p:nvPicPr>
        <p:blipFill>
          <a:blip r:embed="rId3"/>
          <a:stretch>
            <a:fillRect/>
          </a:stretch>
        </p:blipFill>
        <p:spPr>
          <a:xfrm>
            <a:off x="9773842" y="0"/>
            <a:ext cx="4856557" cy="8229600"/>
          </a:xfrm>
          <a:prstGeom prst="rect">
            <a:avLst/>
          </a:prstGeom>
        </p:spPr>
      </p:pic>
    </p:spTree>
    <p:extLst>
      <p:ext uri="{BB962C8B-B14F-4D97-AF65-F5344CB8AC3E}">
        <p14:creationId xmlns:p14="http://schemas.microsoft.com/office/powerpoint/2010/main" val="595532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28D46-724F-356F-8338-BDF1F1471C74}"/>
            </a:ext>
          </a:extLst>
        </p:cNvPr>
        <p:cNvGrpSpPr/>
        <p:nvPr/>
      </p:nvGrpSpPr>
      <p:grpSpPr>
        <a:xfrm>
          <a:off x="0" y="0"/>
          <a:ext cx="0" cy="0"/>
          <a:chOff x="0" y="0"/>
          <a:chExt cx="0" cy="0"/>
        </a:xfrm>
      </p:grpSpPr>
      <p:sp>
        <p:nvSpPr>
          <p:cNvPr id="22" name="Text 0">
            <a:extLst>
              <a:ext uri="{FF2B5EF4-FFF2-40B4-BE49-F238E27FC236}">
                <a16:creationId xmlns:a16="http://schemas.microsoft.com/office/drawing/2014/main" id="{7BA07FB4-432B-C41B-EF5D-857184CDC0C1}"/>
              </a:ext>
            </a:extLst>
          </p:cNvPr>
          <p:cNvSpPr/>
          <p:nvPr/>
        </p:nvSpPr>
        <p:spPr>
          <a:xfrm>
            <a:off x="3756323" y="652229"/>
            <a:ext cx="10298430"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Classification Evaluation</a:t>
            </a:r>
            <a:endParaRPr lang="en-US" sz="4450" dirty="0"/>
          </a:p>
        </p:txBody>
      </p:sp>
      <p:graphicFrame>
        <p:nvGraphicFramePr>
          <p:cNvPr id="2" name="Diagram 1">
            <a:extLst>
              <a:ext uri="{FF2B5EF4-FFF2-40B4-BE49-F238E27FC236}">
                <a16:creationId xmlns:a16="http://schemas.microsoft.com/office/drawing/2014/main" id="{C2831345-889F-C919-BA96-3523F036E256}"/>
              </a:ext>
            </a:extLst>
          </p:cNvPr>
          <p:cNvGraphicFramePr/>
          <p:nvPr>
            <p:extLst>
              <p:ext uri="{D42A27DB-BD31-4B8C-83A1-F6EECF244321}">
                <p14:modId xmlns:p14="http://schemas.microsoft.com/office/powerpoint/2010/main" val="559722896"/>
              </p:ext>
            </p:extLst>
          </p:nvPr>
        </p:nvGraphicFramePr>
        <p:xfrm>
          <a:off x="-723558" y="3036281"/>
          <a:ext cx="8217435" cy="3169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EE5D4502-0CCE-64A1-A947-7E29AA5BF7A9}"/>
              </a:ext>
            </a:extLst>
          </p:cNvPr>
          <p:cNvGraphicFramePr/>
          <p:nvPr>
            <p:extLst>
              <p:ext uri="{D42A27DB-BD31-4B8C-83A1-F6EECF244321}">
                <p14:modId xmlns:p14="http://schemas.microsoft.com/office/powerpoint/2010/main" val="851831457"/>
              </p:ext>
            </p:extLst>
          </p:nvPr>
        </p:nvGraphicFramePr>
        <p:xfrm>
          <a:off x="7756634" y="2998357"/>
          <a:ext cx="7947001" cy="316957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TextBox 6">
            <a:extLst>
              <a:ext uri="{FF2B5EF4-FFF2-40B4-BE49-F238E27FC236}">
                <a16:creationId xmlns:a16="http://schemas.microsoft.com/office/drawing/2014/main" id="{AF535A9B-16FC-4C5A-9FC2-83C8738C1F24}"/>
              </a:ext>
            </a:extLst>
          </p:cNvPr>
          <p:cNvSpPr txBox="1"/>
          <p:nvPr/>
        </p:nvSpPr>
        <p:spPr>
          <a:xfrm>
            <a:off x="758309" y="1937324"/>
            <a:ext cx="5842188" cy="615553"/>
          </a:xfrm>
          <a:prstGeom prst="rect">
            <a:avLst/>
          </a:prstGeom>
          <a:noFill/>
        </p:spPr>
        <p:txBody>
          <a:bodyPr wrap="square">
            <a:spAutoFit/>
          </a:bodyPr>
          <a:lstStyle/>
          <a:p>
            <a:r>
              <a:rPr lang="en-GB" sz="1700" b="1" dirty="0">
                <a:latin typeface="Sitka Text Semibold" pitchFamily="2" charset="0"/>
                <a:cs typeface="Sora Light" pitchFamily="34" charset="-120"/>
              </a:rPr>
              <a:t>Connectivity in dynamic networks is the ability to maintain communication despite changing topology.</a:t>
            </a:r>
            <a:endParaRPr lang="en-IL" sz="1700" b="1" dirty="0">
              <a:latin typeface="Sitka Text Semibold" pitchFamily="2" charset="0"/>
              <a:cs typeface="Sora Light" pitchFamily="34" charset="-120"/>
            </a:endParaRPr>
          </a:p>
        </p:txBody>
      </p:sp>
      <p:sp>
        <p:nvSpPr>
          <p:cNvPr id="8" name="Rectangle 1">
            <a:extLst>
              <a:ext uri="{FF2B5EF4-FFF2-40B4-BE49-F238E27FC236}">
                <a16:creationId xmlns:a16="http://schemas.microsoft.com/office/drawing/2014/main" id="{E2892042-2AFE-04EC-0C10-567321C17EE8}"/>
              </a:ext>
            </a:extLst>
          </p:cNvPr>
          <p:cNvSpPr>
            <a:spLocks noChangeArrowheads="1"/>
          </p:cNvSpPr>
          <p:nvPr/>
        </p:nvSpPr>
        <p:spPr bwMode="auto">
          <a:xfrm>
            <a:off x="8905538" y="1962993"/>
            <a:ext cx="5407573"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L" altLang="en-IL" sz="1700" b="1" dirty="0">
                <a:latin typeface="Sitka Text Semibold" pitchFamily="2" charset="0"/>
                <a:cs typeface="Sora Light" pitchFamily="34" charset="-120"/>
              </a:rPr>
              <a:t>The centroid in dynamic networks minimizes total distance to all nodes as topology changes.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E6E9F23-093E-A69C-A73E-4CC5D4240C19}"/>
                  </a:ext>
                </a:extLst>
              </p:cNvPr>
              <p:cNvSpPr txBox="1"/>
              <p:nvPr/>
            </p:nvSpPr>
            <p:spPr>
              <a:xfrm>
                <a:off x="-893850" y="6694131"/>
                <a:ext cx="82090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IL" sz="2800" smtClean="0">
                          <a:latin typeface="Cambria Math" panose="02040503050406030204" pitchFamily="18" charset="0"/>
                        </a:rPr>
                        <m:t>Δ</m:t>
                      </m:r>
                      <m:sSub>
                        <m:sSubPr>
                          <m:ctrlPr>
                            <a:rPr lang="en-IL" sz="2800" i="1">
                              <a:solidFill>
                                <a:srgbClr val="836967"/>
                              </a:solidFill>
                              <a:latin typeface="Cambria Math" panose="02040503050406030204" pitchFamily="18" charset="0"/>
                            </a:rPr>
                          </m:ctrlPr>
                        </m:sSubPr>
                        <m:e>
                          <m:r>
                            <a:rPr lang="en-IL" sz="2800" b="1" i="0">
                              <a:latin typeface="Cambria Math" panose="02040503050406030204" pitchFamily="18" charset="0"/>
                            </a:rPr>
                            <m:t>𝐯</m:t>
                          </m:r>
                        </m:e>
                        <m:sub>
                          <m:r>
                            <a:rPr lang="en-IL" sz="2800" b="0" i="1">
                              <a:latin typeface="Cambria Math" panose="02040503050406030204" pitchFamily="18" charset="0"/>
                            </a:rPr>
                            <m:t>𝑖</m:t>
                          </m:r>
                        </m:sub>
                      </m:sSub>
                      <m:r>
                        <a:rPr lang="en-IL" sz="2800" b="0" i="0">
                          <a:latin typeface="Cambria Math" panose="02040503050406030204" pitchFamily="18" charset="0"/>
                        </a:rPr>
                        <m:t>=∥</m:t>
                      </m:r>
                      <m:sSub>
                        <m:sSubPr>
                          <m:ctrlPr>
                            <a:rPr lang="en-IL" sz="2800" b="0" i="1">
                              <a:solidFill>
                                <a:srgbClr val="836967"/>
                              </a:solidFill>
                              <a:latin typeface="Cambria Math" panose="02040503050406030204" pitchFamily="18" charset="0"/>
                            </a:rPr>
                          </m:ctrlPr>
                        </m:sSubPr>
                        <m:e>
                          <m:r>
                            <a:rPr lang="en-IL" sz="2800" b="1" i="0">
                              <a:latin typeface="Cambria Math" panose="02040503050406030204" pitchFamily="18" charset="0"/>
                            </a:rPr>
                            <m:t>𝐯</m:t>
                          </m:r>
                        </m:e>
                        <m:sub>
                          <m:r>
                            <a:rPr lang="en-IL" sz="2800" b="0" i="1">
                              <a:latin typeface="Cambria Math" panose="02040503050406030204" pitchFamily="18" charset="0"/>
                            </a:rPr>
                            <m:t>𝑖</m:t>
                          </m:r>
                        </m:sub>
                      </m:sSub>
                      <m:d>
                        <m:dPr>
                          <m:ctrlPr>
                            <a:rPr lang="en-IL" sz="2800" b="0" i="1">
                              <a:latin typeface="Cambria Math" panose="02040503050406030204" pitchFamily="18" charset="0"/>
                            </a:rPr>
                          </m:ctrlPr>
                        </m:dPr>
                        <m:e>
                          <m:r>
                            <a:rPr lang="en-IL" sz="2800" b="0" i="1">
                              <a:latin typeface="Cambria Math" panose="02040503050406030204" pitchFamily="18" charset="0"/>
                            </a:rPr>
                            <m:t>𝑡</m:t>
                          </m:r>
                          <m:r>
                            <a:rPr lang="en-IL" sz="2800" b="0" i="0">
                              <a:latin typeface="Cambria Math" panose="02040503050406030204" pitchFamily="18" charset="0"/>
                            </a:rPr>
                            <m:t>+</m:t>
                          </m:r>
                          <m:r>
                            <m:rPr>
                              <m:sty m:val="p"/>
                            </m:rPr>
                            <a:rPr lang="en-IL" sz="2800" b="0" i="0">
                              <a:latin typeface="Cambria Math" panose="02040503050406030204" pitchFamily="18" charset="0"/>
                            </a:rPr>
                            <m:t>Δ</m:t>
                          </m:r>
                          <m:r>
                            <a:rPr lang="en-IL" sz="2800" b="0" i="1">
                              <a:latin typeface="Cambria Math" panose="02040503050406030204" pitchFamily="18" charset="0"/>
                            </a:rPr>
                            <m:t>𝑡</m:t>
                          </m:r>
                        </m:e>
                      </m:d>
                      <m:r>
                        <a:rPr lang="en-IL" sz="2800" b="0" i="0">
                          <a:latin typeface="Cambria Math" panose="02040503050406030204" pitchFamily="18" charset="0"/>
                        </a:rPr>
                        <m:t>−</m:t>
                      </m:r>
                      <m:sSub>
                        <m:sSubPr>
                          <m:ctrlPr>
                            <a:rPr lang="en-IL" sz="2800" b="0" i="1">
                              <a:solidFill>
                                <a:srgbClr val="836967"/>
                              </a:solidFill>
                              <a:latin typeface="Cambria Math" panose="02040503050406030204" pitchFamily="18" charset="0"/>
                            </a:rPr>
                          </m:ctrlPr>
                        </m:sSubPr>
                        <m:e>
                          <m:r>
                            <a:rPr lang="en-IL" sz="2800" b="1" i="0">
                              <a:latin typeface="Cambria Math" panose="02040503050406030204" pitchFamily="18" charset="0"/>
                            </a:rPr>
                            <m:t>𝐯</m:t>
                          </m:r>
                        </m:e>
                        <m:sub>
                          <m:r>
                            <a:rPr lang="en-IL" sz="2800" b="0" i="1">
                              <a:latin typeface="Cambria Math" panose="02040503050406030204" pitchFamily="18" charset="0"/>
                            </a:rPr>
                            <m:t>𝑖</m:t>
                          </m:r>
                        </m:sub>
                      </m:sSub>
                      <m:d>
                        <m:dPr>
                          <m:ctrlPr>
                            <a:rPr lang="en-IL" sz="2800" b="0" i="1">
                              <a:latin typeface="Cambria Math" panose="02040503050406030204" pitchFamily="18" charset="0"/>
                            </a:rPr>
                          </m:ctrlPr>
                        </m:dPr>
                        <m:e>
                          <m:r>
                            <a:rPr lang="en-IL" sz="2800" b="0" i="1">
                              <a:latin typeface="Cambria Math" panose="02040503050406030204" pitchFamily="18" charset="0"/>
                            </a:rPr>
                            <m:t>𝑡</m:t>
                          </m:r>
                        </m:e>
                      </m:d>
                      <m:r>
                        <a:rPr lang="en-IL" sz="2800" b="0" i="0">
                          <a:latin typeface="Cambria Math" panose="02040503050406030204" pitchFamily="18" charset="0"/>
                        </a:rPr>
                        <m:t>∥</m:t>
                      </m:r>
                    </m:oMath>
                  </m:oMathPara>
                </a14:m>
                <a:endParaRPr lang="en-IL" sz="2800" dirty="0"/>
              </a:p>
            </p:txBody>
          </p:sp>
        </mc:Choice>
        <mc:Fallback>
          <p:sp>
            <p:nvSpPr>
              <p:cNvPr id="6" name="TextBox 5">
                <a:extLst>
                  <a:ext uri="{FF2B5EF4-FFF2-40B4-BE49-F238E27FC236}">
                    <a16:creationId xmlns:a16="http://schemas.microsoft.com/office/drawing/2014/main" id="{FE6E9F23-093E-A69C-A73E-4CC5D4240C19}"/>
                  </a:ext>
                </a:extLst>
              </p:cNvPr>
              <p:cNvSpPr txBox="1">
                <a:spLocks noRot="1" noChangeAspect="1" noMove="1" noResize="1" noEditPoints="1" noAdjustHandles="1" noChangeArrowheads="1" noChangeShapeType="1" noTextEdit="1"/>
              </p:cNvSpPr>
              <p:nvPr/>
            </p:nvSpPr>
            <p:spPr>
              <a:xfrm>
                <a:off x="-893850" y="6694131"/>
                <a:ext cx="8209050" cy="523220"/>
              </a:xfrm>
              <a:prstGeom prst="rect">
                <a:avLst/>
              </a:prstGeom>
              <a:blipFill>
                <a:blip r:embed="rId1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A4F720C-D2AE-25A8-F581-28B58D8791C5}"/>
                  </a:ext>
                </a:extLst>
              </p:cNvPr>
              <p:cNvSpPr txBox="1"/>
              <p:nvPr/>
            </p:nvSpPr>
            <p:spPr>
              <a:xfrm>
                <a:off x="10147609" y="6066910"/>
                <a:ext cx="2923429" cy="10166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IL" i="1">
                              <a:latin typeface="Cambria Math" panose="02040503050406030204" pitchFamily="18" charset="0"/>
                            </a:rPr>
                          </m:ctrlPr>
                        </m:sSubSupPr>
                        <m:e>
                          <m:r>
                            <a:rPr lang="en-IL" b="1" i="1">
                              <a:latin typeface="Cambria Math" panose="02040503050406030204" pitchFamily="18" charset="0"/>
                            </a:rPr>
                            <m:t>𝐯</m:t>
                          </m:r>
                        </m:e>
                        <m:sub>
                          <m:r>
                            <a:rPr lang="en-IL" i="1">
                              <a:latin typeface="Cambria Math" panose="02040503050406030204" pitchFamily="18" charset="0"/>
                            </a:rPr>
                            <m:t>𝑖</m:t>
                          </m:r>
                        </m:sub>
                        <m:sup>
                          <m:r>
                            <m:rPr>
                              <m:nor/>
                            </m:rPr>
                            <a:rPr lang="en-IL"/>
                            <m:t>center</m:t>
                          </m:r>
                        </m:sup>
                      </m:sSubSup>
                      <m:d>
                        <m:dPr>
                          <m:ctrlPr>
                            <a:rPr lang="en-IL" i="1">
                              <a:latin typeface="Cambria Math" panose="02040503050406030204" pitchFamily="18" charset="0"/>
                            </a:rPr>
                          </m:ctrlPr>
                        </m:dPr>
                        <m:e>
                          <m:r>
                            <a:rPr lang="en-IL" i="1">
                              <a:latin typeface="Cambria Math" panose="02040503050406030204" pitchFamily="18" charset="0"/>
                            </a:rPr>
                            <m:t>𝑡</m:t>
                          </m:r>
                        </m:e>
                      </m:d>
                      <m:r>
                        <a:rPr lang="en-IL" i="1">
                          <a:latin typeface="Cambria Math" panose="02040503050406030204" pitchFamily="18" charset="0"/>
                        </a:rPr>
                        <m:t>=</m:t>
                      </m:r>
                      <m:f>
                        <m:fPr>
                          <m:ctrlPr>
                            <a:rPr lang="en-IL" i="1">
                              <a:latin typeface="Cambria Math" panose="02040503050406030204" pitchFamily="18" charset="0"/>
                            </a:rPr>
                          </m:ctrlPr>
                        </m:fPr>
                        <m:num>
                          <m:r>
                            <a:rPr lang="en-IL" i="1">
                              <a:latin typeface="Cambria Math" panose="02040503050406030204" pitchFamily="18" charset="0"/>
                            </a:rPr>
                            <m:t>1</m:t>
                          </m:r>
                        </m:num>
                        <m:den>
                          <m:r>
                            <a:rPr lang="en-IL" i="1">
                              <a:latin typeface="Cambria Math" panose="02040503050406030204" pitchFamily="18" charset="0"/>
                            </a:rPr>
                            <m:t>𝑁</m:t>
                          </m:r>
                        </m:den>
                      </m:f>
                      <m:nary>
                        <m:naryPr>
                          <m:chr m:val="∑"/>
                          <m:limLoc m:val="undOvr"/>
                          <m:grow m:val="on"/>
                          <m:supHide m:val="on"/>
                          <m:ctrlPr>
                            <a:rPr lang="en-IL" i="1">
                              <a:latin typeface="Cambria Math" panose="02040503050406030204" pitchFamily="18" charset="0"/>
                            </a:rPr>
                          </m:ctrlPr>
                        </m:naryPr>
                        <m:sub>
                          <m:r>
                            <a:rPr lang="en-IL" i="1">
                              <a:latin typeface="Cambria Math" panose="02040503050406030204" pitchFamily="18" charset="0"/>
                            </a:rPr>
                            <m:t>𝑗</m:t>
                          </m:r>
                          <m:r>
                            <a:rPr lang="en-IL" i="1">
                              <a:latin typeface="Cambria Math" panose="02040503050406030204" pitchFamily="18" charset="0"/>
                            </a:rPr>
                            <m:t>∈</m:t>
                          </m:r>
                          <m:r>
                            <m:rPr>
                              <m:nor/>
                            </m:rPr>
                            <a:rPr lang="en-IL"/>
                            <m:t>cluster</m:t>
                          </m:r>
                        </m:sub>
                        <m:sup/>
                        <m:e>
                          <m:sSub>
                            <m:sSubPr>
                              <m:ctrlPr>
                                <a:rPr lang="en-IL" i="1">
                                  <a:latin typeface="Cambria Math" panose="02040503050406030204" pitchFamily="18" charset="0"/>
                                </a:rPr>
                              </m:ctrlPr>
                            </m:sSubPr>
                            <m:e>
                              <m:r>
                                <a:rPr lang="en-IL" b="1" i="1">
                                  <a:latin typeface="Cambria Math" panose="02040503050406030204" pitchFamily="18" charset="0"/>
                                </a:rPr>
                                <m:t>𝐯</m:t>
                              </m:r>
                            </m:e>
                            <m:sub>
                              <m:r>
                                <a:rPr lang="en-IL" i="1">
                                  <a:latin typeface="Cambria Math" panose="02040503050406030204" pitchFamily="18" charset="0"/>
                                </a:rPr>
                                <m:t>𝑗</m:t>
                              </m:r>
                            </m:sub>
                          </m:sSub>
                          <m:d>
                            <m:dPr>
                              <m:ctrlPr>
                                <a:rPr lang="en-IL" i="1">
                                  <a:latin typeface="Cambria Math" panose="02040503050406030204" pitchFamily="18" charset="0"/>
                                </a:rPr>
                              </m:ctrlPr>
                            </m:dPr>
                            <m:e>
                              <m:r>
                                <a:rPr lang="en-IL" i="1">
                                  <a:latin typeface="Cambria Math" panose="02040503050406030204" pitchFamily="18" charset="0"/>
                                </a:rPr>
                                <m:t>𝑡</m:t>
                              </m:r>
                            </m:e>
                          </m:d>
                        </m:e>
                      </m:nary>
                    </m:oMath>
                  </m:oMathPara>
                </a14:m>
                <a:endParaRPr lang="en-IL" dirty="0"/>
              </a:p>
              <a:p>
                <a:endParaRPr lang="en-IL" dirty="0"/>
              </a:p>
            </p:txBody>
          </p:sp>
        </mc:Choice>
        <mc:Fallback xmlns="">
          <p:sp>
            <p:nvSpPr>
              <p:cNvPr id="21" name="TextBox 20">
                <a:extLst>
                  <a:ext uri="{FF2B5EF4-FFF2-40B4-BE49-F238E27FC236}">
                    <a16:creationId xmlns:a16="http://schemas.microsoft.com/office/drawing/2014/main" id="{CA4F720C-D2AE-25A8-F581-28B58D8791C5}"/>
                  </a:ext>
                </a:extLst>
              </p:cNvPr>
              <p:cNvSpPr txBox="1">
                <a:spLocks noRot="1" noChangeAspect="1" noMove="1" noResize="1" noEditPoints="1" noAdjustHandles="1" noChangeArrowheads="1" noChangeShapeType="1" noTextEdit="1"/>
              </p:cNvSpPr>
              <p:nvPr/>
            </p:nvSpPr>
            <p:spPr>
              <a:xfrm>
                <a:off x="10147609" y="6066910"/>
                <a:ext cx="2923429" cy="1016689"/>
              </a:xfrm>
              <a:prstGeom prst="rect">
                <a:avLst/>
              </a:prstGeom>
              <a:blipFill>
                <a:blip r:embed="rId1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48FE904-0F29-F83A-AA71-F82E6C9F3689}"/>
                  </a:ext>
                </a:extLst>
              </p:cNvPr>
              <p:cNvSpPr txBox="1"/>
              <p:nvPr/>
            </p:nvSpPr>
            <p:spPr>
              <a:xfrm>
                <a:off x="10274799" y="7388772"/>
                <a:ext cx="3584186" cy="6291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L" sz="2000" i="1" smtClean="0">
                              <a:latin typeface="Cambria Math" panose="02040503050406030204" pitchFamily="18" charset="0"/>
                            </a:rPr>
                          </m:ctrlPr>
                        </m:sSubPr>
                        <m:e>
                          <m:r>
                            <m:rPr>
                              <m:sty m:val="p"/>
                            </m:rPr>
                            <a:rPr lang="en-US" sz="2000" b="0" i="0" smtClean="0">
                              <a:latin typeface="Cambria Math" panose="02040503050406030204" pitchFamily="18" charset="0"/>
                            </a:rPr>
                            <m:t>gra</m:t>
                          </m:r>
                          <m:r>
                            <a:rPr lang="en-US" sz="2000" b="0" i="1" smtClean="0">
                              <a:latin typeface="Cambria Math" panose="02040503050406030204" pitchFamily="18" charset="0"/>
                            </a:rPr>
                            <m:t>𝑣𝑖𝑡𝑦</m:t>
                          </m:r>
                        </m:e>
                        <m:sub>
                          <m:r>
                            <a:rPr lang="en-IL" sz="2000" i="1">
                              <a:latin typeface="Cambria Math" panose="02040503050406030204" pitchFamily="18" charset="0"/>
                            </a:rPr>
                            <m:t>𝑖</m:t>
                          </m:r>
                        </m:sub>
                      </m:sSub>
                      <m:d>
                        <m:dPr>
                          <m:ctrlPr>
                            <a:rPr lang="en-IL" sz="2000" i="1">
                              <a:latin typeface="Cambria Math" panose="02040503050406030204" pitchFamily="18" charset="0"/>
                            </a:rPr>
                          </m:ctrlPr>
                        </m:dPr>
                        <m:e>
                          <m:r>
                            <a:rPr lang="en-IL" sz="2000" i="1">
                              <a:latin typeface="Cambria Math" panose="02040503050406030204" pitchFamily="18" charset="0"/>
                            </a:rPr>
                            <m:t>𝑡</m:t>
                          </m:r>
                        </m:e>
                      </m:d>
                      <m:r>
                        <a:rPr lang="en-IL" sz="2000" i="1">
                          <a:latin typeface="Cambria Math" panose="02040503050406030204" pitchFamily="18" charset="0"/>
                        </a:rPr>
                        <m:t>=</m:t>
                      </m:r>
                      <m:sSubSup>
                        <m:sSubSupPr>
                          <m:ctrlPr>
                            <a:rPr lang="en-IL" sz="2000" i="1">
                              <a:latin typeface="Cambria Math" panose="02040503050406030204" pitchFamily="18" charset="0"/>
                            </a:rPr>
                          </m:ctrlPr>
                        </m:sSubSupPr>
                        <m:e>
                          <m:r>
                            <m:rPr>
                              <m:sty m:val="p"/>
                            </m:rPr>
                            <a:rPr lang="en-IL" sz="2000">
                              <a:latin typeface="Cambria Math" panose="02040503050406030204" pitchFamily="18" charset="0"/>
                            </a:rPr>
                            <m:t>v</m:t>
                          </m:r>
                        </m:e>
                        <m:sub>
                          <m:r>
                            <a:rPr lang="en-IL" sz="2000" i="1">
                              <a:latin typeface="Cambria Math" panose="02040503050406030204" pitchFamily="18" charset="0"/>
                            </a:rPr>
                            <m:t>𝑖</m:t>
                          </m:r>
                        </m:sub>
                        <m:sup>
                          <m:r>
                            <m:rPr>
                              <m:nor/>
                            </m:rPr>
                            <a:rPr lang="en-IL" sz="2000"/>
                            <m:t>center</m:t>
                          </m:r>
                        </m:sup>
                      </m:sSubSup>
                      <m:d>
                        <m:dPr>
                          <m:ctrlPr>
                            <a:rPr lang="en-IL" sz="2000" i="1">
                              <a:latin typeface="Cambria Math" panose="02040503050406030204" pitchFamily="18" charset="0"/>
                            </a:rPr>
                          </m:ctrlPr>
                        </m:dPr>
                        <m:e>
                          <m:r>
                            <a:rPr lang="en-IL" sz="2000" i="1">
                              <a:latin typeface="Cambria Math" panose="02040503050406030204" pitchFamily="18" charset="0"/>
                            </a:rPr>
                            <m:t>𝑡</m:t>
                          </m:r>
                        </m:e>
                      </m:d>
                      <m:r>
                        <a:rPr lang="en-IL" sz="2000" i="1">
                          <a:latin typeface="Cambria Math" panose="02040503050406030204" pitchFamily="18" charset="0"/>
                        </a:rPr>
                        <m:t>−</m:t>
                      </m:r>
                      <m:sSub>
                        <m:sSubPr>
                          <m:ctrlPr>
                            <a:rPr lang="en-IL" sz="2000" i="1">
                              <a:latin typeface="Cambria Math" panose="02040503050406030204" pitchFamily="18" charset="0"/>
                            </a:rPr>
                          </m:ctrlPr>
                        </m:sSubPr>
                        <m:e>
                          <m:r>
                            <m:rPr>
                              <m:sty m:val="p"/>
                            </m:rPr>
                            <a:rPr lang="en-IL" sz="2000">
                              <a:latin typeface="Cambria Math" panose="02040503050406030204" pitchFamily="18" charset="0"/>
                            </a:rPr>
                            <m:t>v</m:t>
                          </m:r>
                        </m:e>
                        <m:sub>
                          <m:r>
                            <a:rPr lang="en-IL" sz="2000" i="1">
                              <a:latin typeface="Cambria Math" panose="02040503050406030204" pitchFamily="18" charset="0"/>
                            </a:rPr>
                            <m:t>𝑖</m:t>
                          </m:r>
                        </m:sub>
                      </m:sSub>
                      <m:d>
                        <m:dPr>
                          <m:ctrlPr>
                            <a:rPr lang="en-IL" sz="2000" i="1">
                              <a:latin typeface="Cambria Math" panose="02040503050406030204" pitchFamily="18" charset="0"/>
                            </a:rPr>
                          </m:ctrlPr>
                        </m:dPr>
                        <m:e>
                          <m:r>
                            <a:rPr lang="en-IL" sz="2000" i="1">
                              <a:latin typeface="Cambria Math" panose="02040503050406030204" pitchFamily="18" charset="0"/>
                            </a:rPr>
                            <m:t>𝑡</m:t>
                          </m:r>
                        </m:e>
                      </m:d>
                    </m:oMath>
                  </m:oMathPara>
                </a14:m>
                <a:endParaRPr lang="en-IL" sz="2000" dirty="0"/>
              </a:p>
              <a:p>
                <a:endParaRPr lang="en-IL" dirty="0"/>
              </a:p>
            </p:txBody>
          </p:sp>
        </mc:Choice>
        <mc:Fallback xmlns="">
          <p:sp>
            <p:nvSpPr>
              <p:cNvPr id="23" name="TextBox 22">
                <a:extLst>
                  <a:ext uri="{FF2B5EF4-FFF2-40B4-BE49-F238E27FC236}">
                    <a16:creationId xmlns:a16="http://schemas.microsoft.com/office/drawing/2014/main" id="{B48FE904-0F29-F83A-AA71-F82E6C9F3689}"/>
                  </a:ext>
                </a:extLst>
              </p:cNvPr>
              <p:cNvSpPr txBox="1">
                <a:spLocks noRot="1" noChangeAspect="1" noMove="1" noResize="1" noEditPoints="1" noAdjustHandles="1" noChangeArrowheads="1" noChangeShapeType="1" noTextEdit="1"/>
              </p:cNvSpPr>
              <p:nvPr/>
            </p:nvSpPr>
            <p:spPr>
              <a:xfrm>
                <a:off x="10274799" y="7388772"/>
                <a:ext cx="3584186" cy="629147"/>
              </a:xfrm>
              <a:prstGeom prst="rect">
                <a:avLst/>
              </a:prstGeom>
              <a:blipFill>
                <a:blip r:embed="rId15"/>
                <a:stretch>
                  <a:fillRect l="-1361" t="-1942"/>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8631DC8-DD69-6937-D9A1-BA34510A5D53}"/>
                  </a:ext>
                </a:extLst>
              </p:cNvPr>
              <p:cNvSpPr txBox="1"/>
              <p:nvPr/>
            </p:nvSpPr>
            <p:spPr>
              <a:xfrm>
                <a:off x="-1988861" y="7551136"/>
                <a:ext cx="820905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𝑛𝑜𝑑𝑒</m:t>
                      </m:r>
                      <m:r>
                        <a:rPr lang="en-US" b="0" i="1" smtClean="0">
                          <a:latin typeface="Cambria Math" panose="02040503050406030204" pitchFamily="18" charset="0"/>
                        </a:rPr>
                        <m:t> </m:t>
                      </m:r>
                      <m:r>
                        <a:rPr lang="en-US" b="0" i="1" smtClean="0">
                          <a:latin typeface="Cambria Math" panose="02040503050406030204" pitchFamily="18" charset="0"/>
                        </a:rPr>
                        <m:t>𝑒𝑚𝑏𝑒𝑑𝑑𝑖𝑛𝑔</m:t>
                      </m:r>
                      <m:r>
                        <a:rPr lang="en-US" b="0" i="1" smtClean="0">
                          <a:latin typeface="Cambria Math" panose="02040503050406030204" pitchFamily="18" charset="0"/>
                        </a:rPr>
                        <m:t> </m:t>
                      </m:r>
                      <m:r>
                        <a:rPr lang="en-US" b="0" i="1" smtClean="0">
                          <a:latin typeface="Cambria Math" panose="02040503050406030204" pitchFamily="18" charset="0"/>
                        </a:rPr>
                        <m:t>𝑣𝑒𝑐𝑡𝑜𝑟</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𝑔𝑟𝑎𝑝h</m:t>
                      </m:r>
                      <m:r>
                        <a:rPr lang="en-US" b="0" i="1" smtClean="0">
                          <a:latin typeface="Cambria Math" panose="02040503050406030204" pitchFamily="18" charset="0"/>
                        </a:rPr>
                        <m:t> </m:t>
                      </m:r>
                      <m:r>
                        <a:rPr lang="en-US" b="0" i="1" smtClean="0">
                          <a:latin typeface="Cambria Math" panose="02040503050406030204" pitchFamily="18" charset="0"/>
                        </a:rPr>
                        <m:t>𝑖</m:t>
                      </m:r>
                    </m:oMath>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𝑛𝑜𝑑𝑒𝑠</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𝑐𝑙𝑢𝑠𝑡𝑒𝑟</m:t>
                      </m:r>
                    </m:oMath>
                  </m:oMathPara>
                </a14:m>
                <a:endParaRPr lang="en-US" b="0" dirty="0"/>
              </a:p>
            </p:txBody>
          </p:sp>
        </mc:Choice>
        <mc:Fallback>
          <p:sp>
            <p:nvSpPr>
              <p:cNvPr id="3" name="TextBox 2">
                <a:extLst>
                  <a:ext uri="{FF2B5EF4-FFF2-40B4-BE49-F238E27FC236}">
                    <a16:creationId xmlns:a16="http://schemas.microsoft.com/office/drawing/2014/main" id="{B8631DC8-DD69-6937-D9A1-BA34510A5D53}"/>
                  </a:ext>
                </a:extLst>
              </p:cNvPr>
              <p:cNvSpPr txBox="1">
                <a:spLocks noRot="1" noChangeAspect="1" noMove="1" noResize="1" noEditPoints="1" noAdjustHandles="1" noChangeArrowheads="1" noChangeShapeType="1" noTextEdit="1"/>
              </p:cNvSpPr>
              <p:nvPr/>
            </p:nvSpPr>
            <p:spPr>
              <a:xfrm>
                <a:off x="-1988861" y="7551136"/>
                <a:ext cx="8209050" cy="646331"/>
              </a:xfrm>
              <a:prstGeom prst="rect">
                <a:avLst/>
              </a:prstGeom>
              <a:blipFill>
                <a:blip r:embed="rId16"/>
                <a:stretch>
                  <a:fillRect b="-6604"/>
                </a:stretch>
              </a:blipFill>
            </p:spPr>
            <p:txBody>
              <a:bodyPr/>
              <a:lstStyle/>
              <a:p>
                <a:r>
                  <a:rPr lang="en-IL">
                    <a:noFill/>
                  </a:rPr>
                  <a:t> </a:t>
                </a:r>
              </a:p>
            </p:txBody>
          </p:sp>
        </mc:Fallback>
      </mc:AlternateContent>
    </p:spTree>
    <p:extLst>
      <p:ext uri="{BB962C8B-B14F-4D97-AF65-F5344CB8AC3E}">
        <p14:creationId xmlns:p14="http://schemas.microsoft.com/office/powerpoint/2010/main" val="2120700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DCC42-8132-E4F5-84BE-A21FECCB6E67}"/>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D9CC8D44-67CE-E899-FC4A-686233D5C684}"/>
              </a:ext>
            </a:extLst>
          </p:cNvPr>
          <p:cNvSpPr/>
          <p:nvPr/>
        </p:nvSpPr>
        <p:spPr>
          <a:xfrm>
            <a:off x="7307579" y="2799344"/>
            <a:ext cx="45719" cy="4221383"/>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919C527D-1FDF-AB57-D90C-C5B286B76A22}"/>
              </a:ext>
            </a:extLst>
          </p:cNvPr>
          <p:cNvSpPr/>
          <p:nvPr/>
        </p:nvSpPr>
        <p:spPr>
          <a:xfrm>
            <a:off x="6642140" y="3126528"/>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4B0CACC8-7B1B-6370-68DA-B2BC2C494F38}"/>
              </a:ext>
            </a:extLst>
          </p:cNvPr>
          <p:cNvSpPr/>
          <p:nvPr/>
        </p:nvSpPr>
        <p:spPr>
          <a:xfrm>
            <a:off x="7147798" y="296674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CD45B7E8-458F-7953-9580-B89D3A85599E}"/>
              </a:ext>
            </a:extLst>
          </p:cNvPr>
          <p:cNvSpPr/>
          <p:nvPr/>
        </p:nvSpPr>
        <p:spPr>
          <a:xfrm>
            <a:off x="7269004" y="3016633"/>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43B17399-D385-F954-484C-85CBCC852FAD}"/>
              </a:ext>
            </a:extLst>
          </p:cNvPr>
          <p:cNvSpPr/>
          <p:nvPr/>
        </p:nvSpPr>
        <p:spPr>
          <a:xfrm>
            <a:off x="4538067" y="2948172"/>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21F41580-0EE4-8E55-2C9E-2027D8856248}"/>
              </a:ext>
            </a:extLst>
          </p:cNvPr>
          <p:cNvSpPr/>
          <p:nvPr/>
        </p:nvSpPr>
        <p:spPr>
          <a:xfrm>
            <a:off x="7467362" y="3870669"/>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7F8CE57A-2EF7-C501-DAD4-A62AF5F62B46}"/>
              </a:ext>
            </a:extLst>
          </p:cNvPr>
          <p:cNvSpPr/>
          <p:nvPr/>
        </p:nvSpPr>
        <p:spPr>
          <a:xfrm>
            <a:off x="7147798" y="3710887"/>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D41BB778-70B5-7B8D-9F30-8A3D13EA1268}"/>
              </a:ext>
            </a:extLst>
          </p:cNvPr>
          <p:cNvSpPr/>
          <p:nvPr/>
        </p:nvSpPr>
        <p:spPr>
          <a:xfrm>
            <a:off x="7245072" y="3760774"/>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2" name="Shape 10">
            <a:extLst>
              <a:ext uri="{FF2B5EF4-FFF2-40B4-BE49-F238E27FC236}">
                <a16:creationId xmlns:a16="http://schemas.microsoft.com/office/drawing/2014/main" id="{29C7B7EE-64AD-CC1C-B578-58ADF3FDA032}"/>
              </a:ext>
            </a:extLst>
          </p:cNvPr>
          <p:cNvSpPr/>
          <p:nvPr/>
        </p:nvSpPr>
        <p:spPr>
          <a:xfrm>
            <a:off x="6642140" y="4540395"/>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437A349C-3FE1-6C50-A156-E1F271F0FCA6}"/>
              </a:ext>
            </a:extLst>
          </p:cNvPr>
          <p:cNvSpPr/>
          <p:nvPr/>
        </p:nvSpPr>
        <p:spPr>
          <a:xfrm>
            <a:off x="7147798" y="438061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DEFDE1FC-D4FA-15EA-AEC0-433166CAD31E}"/>
              </a:ext>
            </a:extLst>
          </p:cNvPr>
          <p:cNvSpPr/>
          <p:nvPr/>
        </p:nvSpPr>
        <p:spPr>
          <a:xfrm>
            <a:off x="7244953" y="4430500"/>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748ABD89-96E8-8880-C3DC-335A01CB8A1D}"/>
              </a:ext>
            </a:extLst>
          </p:cNvPr>
          <p:cNvSpPr/>
          <p:nvPr/>
        </p:nvSpPr>
        <p:spPr>
          <a:xfrm>
            <a:off x="7202749" y="3744981"/>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D4599118-B0C3-C1ED-FAC8-155B18171EF6}"/>
              </a:ext>
            </a:extLst>
          </p:cNvPr>
          <p:cNvSpPr/>
          <p:nvPr/>
        </p:nvSpPr>
        <p:spPr>
          <a:xfrm>
            <a:off x="7467362" y="5210241"/>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793E914F-8137-19C4-DC7B-BC529278803F}"/>
              </a:ext>
            </a:extLst>
          </p:cNvPr>
          <p:cNvSpPr/>
          <p:nvPr/>
        </p:nvSpPr>
        <p:spPr>
          <a:xfrm>
            <a:off x="7147798" y="505045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78008C7D-EEDD-8398-BC71-33F703B57E65}"/>
              </a:ext>
            </a:extLst>
          </p:cNvPr>
          <p:cNvSpPr/>
          <p:nvPr/>
        </p:nvSpPr>
        <p:spPr>
          <a:xfrm>
            <a:off x="7244358" y="5100346"/>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06886196-44B8-C847-BAF9-EDAE9AF1FA37}"/>
              </a:ext>
            </a:extLst>
          </p:cNvPr>
          <p:cNvSpPr/>
          <p:nvPr/>
        </p:nvSpPr>
        <p:spPr>
          <a:xfrm>
            <a:off x="5381479" y="4412504"/>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59F6C365-16D0-68A4-EC1E-B0952F28899F}"/>
              </a:ext>
            </a:extLst>
          </p:cNvPr>
          <p:cNvSpPr/>
          <p:nvPr/>
        </p:nvSpPr>
        <p:spPr>
          <a:xfrm>
            <a:off x="6642140" y="5880086"/>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86F912C3-FC3C-27EB-C551-09550BCDBE2A}"/>
              </a:ext>
            </a:extLst>
          </p:cNvPr>
          <p:cNvSpPr/>
          <p:nvPr/>
        </p:nvSpPr>
        <p:spPr>
          <a:xfrm>
            <a:off x="7147798" y="5720304"/>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2E310988-0E5E-C374-BBF1-DDC9A4C79474}"/>
              </a:ext>
            </a:extLst>
          </p:cNvPr>
          <p:cNvSpPr/>
          <p:nvPr/>
        </p:nvSpPr>
        <p:spPr>
          <a:xfrm>
            <a:off x="7241977" y="5770192"/>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EDDAF609-7215-F8BF-C197-CF48ED485D88}"/>
              </a:ext>
            </a:extLst>
          </p:cNvPr>
          <p:cNvSpPr/>
          <p:nvPr/>
        </p:nvSpPr>
        <p:spPr>
          <a:xfrm>
            <a:off x="6239741" y="5084673"/>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FF411924-A1C8-A75A-C19C-880C321A7CEF}"/>
              </a:ext>
            </a:extLst>
          </p:cNvPr>
          <p:cNvSpPr/>
          <p:nvPr/>
        </p:nvSpPr>
        <p:spPr>
          <a:xfrm>
            <a:off x="7467362" y="6549932"/>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8CAE5BB4-7B2A-7258-1166-CE72F4438EC5}"/>
              </a:ext>
            </a:extLst>
          </p:cNvPr>
          <p:cNvSpPr/>
          <p:nvPr/>
        </p:nvSpPr>
        <p:spPr>
          <a:xfrm>
            <a:off x="7147798" y="639015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550D928C-DD0E-FC98-ED46-266D41D6049C}"/>
              </a:ext>
            </a:extLst>
          </p:cNvPr>
          <p:cNvSpPr/>
          <p:nvPr/>
        </p:nvSpPr>
        <p:spPr>
          <a:xfrm>
            <a:off x="7240905" y="6440037"/>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BD6C450A-C155-792D-176D-2E6A8E6591DE}"/>
              </a:ext>
            </a:extLst>
          </p:cNvPr>
          <p:cNvSpPr/>
          <p:nvPr/>
        </p:nvSpPr>
        <p:spPr>
          <a:xfrm>
            <a:off x="4957882" y="5752693"/>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Model Flowchart</a:t>
            </a:r>
            <a:endParaRPr lang="en-US" sz="1500" dirty="0">
              <a:solidFill>
                <a:srgbClr val="FF0000"/>
              </a:solidFill>
            </a:endParaRPr>
          </a:p>
        </p:txBody>
      </p:sp>
      <p:sp>
        <p:nvSpPr>
          <p:cNvPr id="28" name="Text 26">
            <a:extLst>
              <a:ext uri="{FF2B5EF4-FFF2-40B4-BE49-F238E27FC236}">
                <a16:creationId xmlns:a16="http://schemas.microsoft.com/office/drawing/2014/main" id="{C73ED472-2EA7-5C45-C524-99A04728484C}"/>
              </a:ext>
            </a:extLst>
          </p:cNvPr>
          <p:cNvSpPr/>
          <p:nvPr/>
        </p:nvSpPr>
        <p:spPr>
          <a:xfrm>
            <a:off x="8133874" y="5832364"/>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2" name="Text 30">
            <a:extLst>
              <a:ext uri="{FF2B5EF4-FFF2-40B4-BE49-F238E27FC236}">
                <a16:creationId xmlns:a16="http://schemas.microsoft.com/office/drawing/2014/main" id="{DEFA4E67-A765-BD5C-1E77-1FF26772B087}"/>
              </a:ext>
            </a:extLst>
          </p:cNvPr>
          <p:cNvSpPr/>
          <p:nvPr/>
        </p:nvSpPr>
        <p:spPr>
          <a:xfrm>
            <a:off x="7179863" y="6424364"/>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73FB68EE-7685-B3FA-E5B9-7349F92858D8}"/>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FE3C5BFA-1946-96E5-CA02-95CF7554709F}"/>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Tree>
    <p:extLst>
      <p:ext uri="{BB962C8B-B14F-4D97-AF65-F5344CB8AC3E}">
        <p14:creationId xmlns:p14="http://schemas.microsoft.com/office/powerpoint/2010/main" val="2390951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3" name="Text 31"/>
          <p:cNvSpPr/>
          <p:nvPr/>
        </p:nvSpPr>
        <p:spPr>
          <a:xfrm>
            <a:off x="520898" y="5495347"/>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3" name="Text 41"/>
          <p:cNvSpPr/>
          <p:nvPr/>
        </p:nvSpPr>
        <p:spPr>
          <a:xfrm>
            <a:off x="520898" y="7112437"/>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05816A24-A2ED-39CE-621C-0AF8D1FCE3E2}"/>
              </a:ext>
            </a:extLst>
          </p:cNvPr>
          <p:cNvSpPr/>
          <p:nvPr/>
        </p:nvSpPr>
        <p:spPr>
          <a:xfrm>
            <a:off x="5102385" y="1056023"/>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Project Overview</a:t>
            </a:r>
          </a:p>
        </p:txBody>
      </p:sp>
      <p:sp>
        <p:nvSpPr>
          <p:cNvPr id="2" name="Text 2">
            <a:extLst>
              <a:ext uri="{FF2B5EF4-FFF2-40B4-BE49-F238E27FC236}">
                <a16:creationId xmlns:a16="http://schemas.microsoft.com/office/drawing/2014/main" id="{B4A340F5-0C80-756C-E7D9-06E3CF0E99AD}"/>
              </a:ext>
            </a:extLst>
          </p:cNvPr>
          <p:cNvSpPr/>
          <p:nvPr/>
        </p:nvSpPr>
        <p:spPr>
          <a:xfrm>
            <a:off x="584929" y="2047207"/>
            <a:ext cx="13500941" cy="1890397"/>
          </a:xfrm>
          <a:prstGeom prst="rect">
            <a:avLst/>
          </a:prstGeom>
          <a:noFill/>
          <a:ln/>
        </p:spPr>
        <p:txBody>
          <a:bodyPr wrap="square" lIns="0" tIns="0" rIns="0" bIns="0" rtlCol="0" anchor="t"/>
          <a:lstStyle/>
          <a:p>
            <a:pPr marL="0" indent="0">
              <a:lnSpc>
                <a:spcPts val="2700"/>
              </a:lnSpc>
              <a:buNone/>
            </a:pPr>
            <a:r>
              <a:rPr lang="en-GB" sz="1700" b="1" dirty="0">
                <a:latin typeface="Sitka Text Semibold" pitchFamily="2" charset="0"/>
                <a:cs typeface="Sora Light" pitchFamily="34" charset="-120"/>
              </a:rPr>
              <a:t>In this project, we aim to classify and analyse citation behaviours within dynamic citation networks. By understanding these patterns, we can gain insights into how knowledge propagates, how influential research emerges, and how academic discourse evolves over time.</a:t>
            </a:r>
            <a:endParaRPr lang="en-US" sz="1700" b="1" dirty="0">
              <a:latin typeface="Sitka Text Semibold" pitchFamily="2" charset="0"/>
              <a:cs typeface="Sora Light" pitchFamily="34" charset="-120"/>
            </a:endParaRPr>
          </a:p>
        </p:txBody>
      </p:sp>
      <p:sp>
        <p:nvSpPr>
          <p:cNvPr id="45" name="Shape 2">
            <a:extLst>
              <a:ext uri="{FF2B5EF4-FFF2-40B4-BE49-F238E27FC236}">
                <a16:creationId xmlns:a16="http://schemas.microsoft.com/office/drawing/2014/main" id="{CA06D2BB-4DBB-E4EC-1C2C-2F61E9DC9D82}"/>
              </a:ext>
            </a:extLst>
          </p:cNvPr>
          <p:cNvSpPr/>
          <p:nvPr/>
        </p:nvSpPr>
        <p:spPr>
          <a:xfrm>
            <a:off x="596384" y="4358420"/>
            <a:ext cx="4154567"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46" name="Text 3">
            <a:extLst>
              <a:ext uri="{FF2B5EF4-FFF2-40B4-BE49-F238E27FC236}">
                <a16:creationId xmlns:a16="http://schemas.microsoft.com/office/drawing/2014/main" id="{97CFB636-EAFC-C1FB-E522-532A40CDEC6A}"/>
              </a:ext>
            </a:extLst>
          </p:cNvPr>
          <p:cNvSpPr/>
          <p:nvPr/>
        </p:nvSpPr>
        <p:spPr>
          <a:xfrm>
            <a:off x="596384" y="4899916"/>
            <a:ext cx="3450669"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Develop</a:t>
            </a:r>
          </a:p>
        </p:txBody>
      </p:sp>
      <p:sp>
        <p:nvSpPr>
          <p:cNvPr id="47" name="Text 4">
            <a:extLst>
              <a:ext uri="{FF2B5EF4-FFF2-40B4-BE49-F238E27FC236}">
                <a16:creationId xmlns:a16="http://schemas.microsoft.com/office/drawing/2014/main" id="{CBF1D723-4B53-6B21-7797-243D6B470F9E}"/>
              </a:ext>
            </a:extLst>
          </p:cNvPr>
          <p:cNvSpPr/>
          <p:nvPr/>
        </p:nvSpPr>
        <p:spPr>
          <a:xfrm>
            <a:off x="596384" y="5386048"/>
            <a:ext cx="4154567" cy="69342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Develop a model for embedding dynamic citation networks.</a:t>
            </a:r>
          </a:p>
        </p:txBody>
      </p:sp>
      <p:sp>
        <p:nvSpPr>
          <p:cNvPr id="48" name="Shape 5">
            <a:extLst>
              <a:ext uri="{FF2B5EF4-FFF2-40B4-BE49-F238E27FC236}">
                <a16:creationId xmlns:a16="http://schemas.microsoft.com/office/drawing/2014/main" id="{8C79A758-C5B3-4C9E-5A2C-5B48293D4FD1}"/>
              </a:ext>
            </a:extLst>
          </p:cNvPr>
          <p:cNvSpPr/>
          <p:nvPr/>
        </p:nvSpPr>
        <p:spPr>
          <a:xfrm>
            <a:off x="5075873" y="4033379"/>
            <a:ext cx="4154686"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49" name="Text 6">
            <a:extLst>
              <a:ext uri="{FF2B5EF4-FFF2-40B4-BE49-F238E27FC236}">
                <a16:creationId xmlns:a16="http://schemas.microsoft.com/office/drawing/2014/main" id="{7FD6E8AE-6D66-535B-7651-59F954DA6AFA}"/>
              </a:ext>
            </a:extLst>
          </p:cNvPr>
          <p:cNvSpPr/>
          <p:nvPr/>
        </p:nvSpPr>
        <p:spPr>
          <a:xfrm>
            <a:off x="5075873" y="4574875"/>
            <a:ext cx="2855238"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Analyze</a:t>
            </a:r>
          </a:p>
        </p:txBody>
      </p:sp>
      <p:sp>
        <p:nvSpPr>
          <p:cNvPr id="50" name="Text 7">
            <a:extLst>
              <a:ext uri="{FF2B5EF4-FFF2-40B4-BE49-F238E27FC236}">
                <a16:creationId xmlns:a16="http://schemas.microsoft.com/office/drawing/2014/main" id="{1CB38E96-EE27-593C-ABB6-872055E0F63C}"/>
              </a:ext>
            </a:extLst>
          </p:cNvPr>
          <p:cNvSpPr/>
          <p:nvPr/>
        </p:nvSpPr>
        <p:spPr>
          <a:xfrm>
            <a:off x="5075873" y="5061007"/>
            <a:ext cx="4154686" cy="69342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Analyze dynamic network embeddings</a:t>
            </a:r>
          </a:p>
        </p:txBody>
      </p:sp>
      <p:sp>
        <p:nvSpPr>
          <p:cNvPr id="51" name="Shape 8">
            <a:extLst>
              <a:ext uri="{FF2B5EF4-FFF2-40B4-BE49-F238E27FC236}">
                <a16:creationId xmlns:a16="http://schemas.microsoft.com/office/drawing/2014/main" id="{53821991-21E0-0878-685F-092FBC6FE590}"/>
              </a:ext>
            </a:extLst>
          </p:cNvPr>
          <p:cNvSpPr/>
          <p:nvPr/>
        </p:nvSpPr>
        <p:spPr>
          <a:xfrm>
            <a:off x="9555480" y="3708457"/>
            <a:ext cx="4154686"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52" name="Text 9">
            <a:extLst>
              <a:ext uri="{FF2B5EF4-FFF2-40B4-BE49-F238E27FC236}">
                <a16:creationId xmlns:a16="http://schemas.microsoft.com/office/drawing/2014/main" id="{3CD1ECD8-F224-CA0C-783A-1478E417911F}"/>
              </a:ext>
            </a:extLst>
          </p:cNvPr>
          <p:cNvSpPr/>
          <p:nvPr/>
        </p:nvSpPr>
        <p:spPr>
          <a:xfrm>
            <a:off x="9555480" y="4249954"/>
            <a:ext cx="3848576"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Perform</a:t>
            </a:r>
          </a:p>
        </p:txBody>
      </p:sp>
      <p:sp>
        <p:nvSpPr>
          <p:cNvPr id="53" name="Text 10">
            <a:extLst>
              <a:ext uri="{FF2B5EF4-FFF2-40B4-BE49-F238E27FC236}">
                <a16:creationId xmlns:a16="http://schemas.microsoft.com/office/drawing/2014/main" id="{6D94E4F0-08DC-6A31-3B31-C53BA9B315C3}"/>
              </a:ext>
            </a:extLst>
          </p:cNvPr>
          <p:cNvSpPr/>
          <p:nvPr/>
        </p:nvSpPr>
        <p:spPr>
          <a:xfrm>
            <a:off x="9555480" y="4736086"/>
            <a:ext cx="4154686" cy="693420"/>
          </a:xfrm>
          <a:prstGeom prst="rect">
            <a:avLst/>
          </a:prstGeom>
          <a:noFill/>
          <a:ln/>
        </p:spPr>
        <p:txBody>
          <a:bodyPr wrap="square" lIns="0" tIns="0" rIns="0" bIns="0" rtlCol="0" anchor="t"/>
          <a:lstStyle/>
          <a:p>
            <a:pPr marL="0" indent="0" algn="l">
              <a:lnSpc>
                <a:spcPts val="2700"/>
              </a:lnSpc>
              <a:buNone/>
            </a:pPr>
            <a:r>
              <a:rPr lang="en-GB" sz="1700" b="1" dirty="0">
                <a:latin typeface="Sitka Text Semibold" pitchFamily="2" charset="0"/>
                <a:cs typeface="Sora Light" pitchFamily="34" charset="-120"/>
              </a:rPr>
              <a:t>Perform citation classification for deeper scholarly insights</a:t>
            </a:r>
            <a:endParaRPr lang="en-US" sz="1700" b="1" dirty="0">
              <a:latin typeface="Sitka Text Semibold" pitchFamily="2" charset="0"/>
              <a:cs typeface="Sora Light" pitchFamily="34" charset="-120"/>
            </a:endParaRPr>
          </a:p>
        </p:txBody>
      </p:sp>
      <p:sp>
        <p:nvSpPr>
          <p:cNvPr id="55" name="TextBox 54">
            <a:extLst>
              <a:ext uri="{FF2B5EF4-FFF2-40B4-BE49-F238E27FC236}">
                <a16:creationId xmlns:a16="http://schemas.microsoft.com/office/drawing/2014/main" id="{D906974A-CD29-7A49-85D3-0D0EF0B44B9F}"/>
              </a:ext>
            </a:extLst>
          </p:cNvPr>
          <p:cNvSpPr txBox="1"/>
          <p:nvPr/>
        </p:nvSpPr>
        <p:spPr>
          <a:xfrm>
            <a:off x="479263" y="6725096"/>
            <a:ext cx="13107460" cy="1231684"/>
          </a:xfrm>
          <a:prstGeom prst="rect">
            <a:avLst/>
          </a:prstGeom>
          <a:noFill/>
        </p:spPr>
        <p:txBody>
          <a:bodyPr wrap="square">
            <a:spAutoFit/>
          </a:bodyPr>
          <a:lstStyle/>
          <a:p>
            <a:pPr>
              <a:lnSpc>
                <a:spcPct val="150000"/>
              </a:lnSpc>
            </a:pPr>
            <a:r>
              <a:rPr lang="en-GB" sz="1700" b="1" dirty="0">
                <a:latin typeface="Sitka Text Semibold" pitchFamily="2" charset="0"/>
                <a:cs typeface="Sora Light" pitchFamily="34" charset="-120"/>
              </a:rPr>
              <a:t>The aim is to identify citations within the dynamic networks that exhibit classification-relevant behaviours and develop a validated framework to confirm these observations. This provides a systematic approach to understanding and verifying citation dynamics in evolving scholarly landscapes.</a:t>
            </a:r>
            <a:endParaRPr lang="en-IL" sz="1700" b="1" dirty="0">
              <a:latin typeface="Sitka Text Semibold" pitchFamily="2" charset="0"/>
              <a:cs typeface="Sora Light" pitchFamily="3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C4713-06C6-4FB6-753C-20AEA1060645}"/>
            </a:ext>
          </a:extLst>
        </p:cNvPr>
        <p:cNvGrpSpPr/>
        <p:nvPr/>
      </p:nvGrpSpPr>
      <p:grpSpPr>
        <a:xfrm>
          <a:off x="0" y="0"/>
          <a:ext cx="0" cy="0"/>
          <a:chOff x="0" y="0"/>
          <a:chExt cx="0" cy="0"/>
        </a:xfrm>
      </p:grpSpPr>
      <p:sp>
        <p:nvSpPr>
          <p:cNvPr id="22" name="Text 0">
            <a:extLst>
              <a:ext uri="{FF2B5EF4-FFF2-40B4-BE49-F238E27FC236}">
                <a16:creationId xmlns:a16="http://schemas.microsoft.com/office/drawing/2014/main" id="{415B730D-B11B-CD80-B36B-6401C8750890}"/>
              </a:ext>
            </a:extLst>
          </p:cNvPr>
          <p:cNvSpPr/>
          <p:nvPr/>
        </p:nvSpPr>
        <p:spPr>
          <a:xfrm>
            <a:off x="4629626" y="652229"/>
            <a:ext cx="10298430"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Project Flowchart</a:t>
            </a:r>
            <a:endParaRPr lang="en-US" sz="4450" dirty="0"/>
          </a:p>
        </p:txBody>
      </p:sp>
      <p:pic>
        <p:nvPicPr>
          <p:cNvPr id="6" name="Picture 5">
            <a:extLst>
              <a:ext uri="{FF2B5EF4-FFF2-40B4-BE49-F238E27FC236}">
                <a16:creationId xmlns:a16="http://schemas.microsoft.com/office/drawing/2014/main" id="{F4070574-556A-C1D0-F97F-1FBA50179AC8}"/>
              </a:ext>
            </a:extLst>
          </p:cNvPr>
          <p:cNvPicPr>
            <a:picLocks noChangeAspect="1"/>
          </p:cNvPicPr>
          <p:nvPr/>
        </p:nvPicPr>
        <p:blipFill>
          <a:blip r:embed="rId3"/>
          <a:stretch>
            <a:fillRect/>
          </a:stretch>
        </p:blipFill>
        <p:spPr>
          <a:xfrm>
            <a:off x="249754" y="1977292"/>
            <a:ext cx="8542215" cy="5791212"/>
          </a:xfrm>
          <a:prstGeom prst="rect">
            <a:avLst/>
          </a:prstGeom>
        </p:spPr>
      </p:pic>
      <p:sp>
        <p:nvSpPr>
          <p:cNvPr id="5" name="Shape 1">
            <a:extLst>
              <a:ext uri="{FF2B5EF4-FFF2-40B4-BE49-F238E27FC236}">
                <a16:creationId xmlns:a16="http://schemas.microsoft.com/office/drawing/2014/main" id="{EE9AEB78-ED55-DD27-D7D7-B65EB1BEBC19}"/>
              </a:ext>
            </a:extLst>
          </p:cNvPr>
          <p:cNvSpPr/>
          <p:nvPr/>
        </p:nvSpPr>
        <p:spPr>
          <a:xfrm>
            <a:off x="9513869" y="3343202"/>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7" name="Text 2">
            <a:extLst>
              <a:ext uri="{FF2B5EF4-FFF2-40B4-BE49-F238E27FC236}">
                <a16:creationId xmlns:a16="http://schemas.microsoft.com/office/drawing/2014/main" id="{C21C7D6D-2DC1-E354-508D-6CBF2FBBEE1D}"/>
              </a:ext>
            </a:extLst>
          </p:cNvPr>
          <p:cNvSpPr/>
          <p:nvPr/>
        </p:nvSpPr>
        <p:spPr>
          <a:xfrm>
            <a:off x="10109539" y="3343202"/>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Initial Construction</a:t>
            </a:r>
          </a:p>
        </p:txBody>
      </p:sp>
      <p:sp>
        <p:nvSpPr>
          <p:cNvPr id="8" name="Shape 1">
            <a:extLst>
              <a:ext uri="{FF2B5EF4-FFF2-40B4-BE49-F238E27FC236}">
                <a16:creationId xmlns:a16="http://schemas.microsoft.com/office/drawing/2014/main" id="{4833C5A6-6739-9DC4-1186-598630ADC90C}"/>
              </a:ext>
            </a:extLst>
          </p:cNvPr>
          <p:cNvSpPr/>
          <p:nvPr/>
        </p:nvSpPr>
        <p:spPr>
          <a:xfrm>
            <a:off x="9513869" y="4114800"/>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9" name="Text 2">
            <a:extLst>
              <a:ext uri="{FF2B5EF4-FFF2-40B4-BE49-F238E27FC236}">
                <a16:creationId xmlns:a16="http://schemas.microsoft.com/office/drawing/2014/main" id="{76B1565A-738A-027F-47E5-0245BD47484D}"/>
              </a:ext>
            </a:extLst>
          </p:cNvPr>
          <p:cNvSpPr/>
          <p:nvPr/>
        </p:nvSpPr>
        <p:spPr>
          <a:xfrm>
            <a:off x="10109539" y="4114800"/>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Dynamic Bernoulli Embeddings</a:t>
            </a:r>
          </a:p>
        </p:txBody>
      </p:sp>
      <p:sp>
        <p:nvSpPr>
          <p:cNvPr id="10" name="Shape 1">
            <a:extLst>
              <a:ext uri="{FF2B5EF4-FFF2-40B4-BE49-F238E27FC236}">
                <a16:creationId xmlns:a16="http://schemas.microsoft.com/office/drawing/2014/main" id="{DFD4067F-E6F6-5A82-AD06-6452BD5EC2E9}"/>
              </a:ext>
            </a:extLst>
          </p:cNvPr>
          <p:cNvSpPr/>
          <p:nvPr/>
        </p:nvSpPr>
        <p:spPr>
          <a:xfrm>
            <a:off x="9513869" y="4823717"/>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11" name="Text 2">
            <a:extLst>
              <a:ext uri="{FF2B5EF4-FFF2-40B4-BE49-F238E27FC236}">
                <a16:creationId xmlns:a16="http://schemas.microsoft.com/office/drawing/2014/main" id="{9C59BDFE-383C-FF38-A3D8-72BE17C9ADC8}"/>
              </a:ext>
            </a:extLst>
          </p:cNvPr>
          <p:cNvSpPr/>
          <p:nvPr/>
        </p:nvSpPr>
        <p:spPr>
          <a:xfrm>
            <a:off x="10109539" y="4823717"/>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Clustering &amp; Calculations</a:t>
            </a:r>
          </a:p>
        </p:txBody>
      </p:sp>
      <p:sp>
        <p:nvSpPr>
          <p:cNvPr id="12" name="Shape 1">
            <a:extLst>
              <a:ext uri="{FF2B5EF4-FFF2-40B4-BE49-F238E27FC236}">
                <a16:creationId xmlns:a16="http://schemas.microsoft.com/office/drawing/2014/main" id="{370DE740-A266-3C87-B0AF-91A76B0B4913}"/>
              </a:ext>
            </a:extLst>
          </p:cNvPr>
          <p:cNvSpPr/>
          <p:nvPr/>
        </p:nvSpPr>
        <p:spPr>
          <a:xfrm>
            <a:off x="9513869" y="5557870"/>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13" name="Text 2">
            <a:extLst>
              <a:ext uri="{FF2B5EF4-FFF2-40B4-BE49-F238E27FC236}">
                <a16:creationId xmlns:a16="http://schemas.microsoft.com/office/drawing/2014/main" id="{955046A7-5823-D42F-F69B-177FC2C3B471}"/>
              </a:ext>
            </a:extLst>
          </p:cNvPr>
          <p:cNvSpPr/>
          <p:nvPr/>
        </p:nvSpPr>
        <p:spPr>
          <a:xfrm>
            <a:off x="10109539" y="5557870"/>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Pattern Identifications</a:t>
            </a:r>
          </a:p>
        </p:txBody>
      </p:sp>
    </p:spTree>
    <p:extLst>
      <p:ext uri="{BB962C8B-B14F-4D97-AF65-F5344CB8AC3E}">
        <p14:creationId xmlns:p14="http://schemas.microsoft.com/office/powerpoint/2010/main" val="4258041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1CD9E-2B34-19A6-3626-1280DFD7938D}"/>
            </a:ext>
          </a:extLst>
        </p:cNvPr>
        <p:cNvGrpSpPr/>
        <p:nvPr/>
      </p:nvGrpSpPr>
      <p:grpSpPr>
        <a:xfrm>
          <a:off x="0" y="0"/>
          <a:ext cx="0" cy="0"/>
          <a:chOff x="0" y="0"/>
          <a:chExt cx="0" cy="0"/>
        </a:xfrm>
      </p:grpSpPr>
      <p:sp>
        <p:nvSpPr>
          <p:cNvPr id="22" name="Text 0">
            <a:extLst>
              <a:ext uri="{FF2B5EF4-FFF2-40B4-BE49-F238E27FC236}">
                <a16:creationId xmlns:a16="http://schemas.microsoft.com/office/drawing/2014/main" id="{4E5B6BF5-1194-7215-9961-3EAB6C6678D5}"/>
              </a:ext>
            </a:extLst>
          </p:cNvPr>
          <p:cNvSpPr/>
          <p:nvPr/>
        </p:nvSpPr>
        <p:spPr>
          <a:xfrm>
            <a:off x="4413869" y="754971"/>
            <a:ext cx="10298430"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Sequence Diagram</a:t>
            </a:r>
            <a:endParaRPr lang="en-US" sz="4450" dirty="0"/>
          </a:p>
        </p:txBody>
      </p:sp>
      <p:pic>
        <p:nvPicPr>
          <p:cNvPr id="2" name="Picture 1">
            <a:extLst>
              <a:ext uri="{FF2B5EF4-FFF2-40B4-BE49-F238E27FC236}">
                <a16:creationId xmlns:a16="http://schemas.microsoft.com/office/drawing/2014/main" id="{3CA98036-68B1-E5E6-3D93-772B2D402C8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102" y="2685903"/>
            <a:ext cx="13051942" cy="4495733"/>
          </a:xfrm>
          <a:prstGeom prst="rect">
            <a:avLst/>
          </a:prstGeom>
          <a:noFill/>
          <a:ln>
            <a:noFill/>
          </a:ln>
        </p:spPr>
      </p:pic>
    </p:spTree>
    <p:extLst>
      <p:ext uri="{BB962C8B-B14F-4D97-AF65-F5344CB8AC3E}">
        <p14:creationId xmlns:p14="http://schemas.microsoft.com/office/powerpoint/2010/main" val="3863786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AD7D9-8976-10F0-8FEE-26B6795AB8E7}"/>
            </a:ext>
          </a:extLst>
        </p:cNvPr>
        <p:cNvGrpSpPr/>
        <p:nvPr/>
      </p:nvGrpSpPr>
      <p:grpSpPr>
        <a:xfrm>
          <a:off x="0" y="0"/>
          <a:ext cx="0" cy="0"/>
          <a:chOff x="0" y="0"/>
          <a:chExt cx="0" cy="0"/>
        </a:xfrm>
      </p:grpSpPr>
      <p:sp>
        <p:nvSpPr>
          <p:cNvPr id="22" name="Text 0">
            <a:extLst>
              <a:ext uri="{FF2B5EF4-FFF2-40B4-BE49-F238E27FC236}">
                <a16:creationId xmlns:a16="http://schemas.microsoft.com/office/drawing/2014/main" id="{31545542-9A8B-6AA3-677D-56CB8F467D59}"/>
              </a:ext>
            </a:extLst>
          </p:cNvPr>
          <p:cNvSpPr/>
          <p:nvPr/>
        </p:nvSpPr>
        <p:spPr>
          <a:xfrm>
            <a:off x="5020044" y="688368"/>
            <a:ext cx="10298430"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Testing Plan</a:t>
            </a:r>
            <a:endParaRPr lang="en-US" sz="4450" dirty="0"/>
          </a:p>
        </p:txBody>
      </p:sp>
      <p:graphicFrame>
        <p:nvGraphicFramePr>
          <p:cNvPr id="3" name="Table 2">
            <a:extLst>
              <a:ext uri="{FF2B5EF4-FFF2-40B4-BE49-F238E27FC236}">
                <a16:creationId xmlns:a16="http://schemas.microsoft.com/office/drawing/2014/main" id="{55215F80-A722-B4E3-F57E-D03E10A6E54A}"/>
              </a:ext>
            </a:extLst>
          </p:cNvPr>
          <p:cNvGraphicFramePr>
            <a:graphicFrameLocks noGrp="1"/>
          </p:cNvGraphicFramePr>
          <p:nvPr>
            <p:extLst>
              <p:ext uri="{D42A27DB-BD31-4B8C-83A1-F6EECF244321}">
                <p14:modId xmlns:p14="http://schemas.microsoft.com/office/powerpoint/2010/main" val="3959170547"/>
              </p:ext>
            </p:extLst>
          </p:nvPr>
        </p:nvGraphicFramePr>
        <p:xfrm>
          <a:off x="369870" y="2157856"/>
          <a:ext cx="13726273" cy="5512122"/>
        </p:xfrm>
        <a:graphic>
          <a:graphicData uri="http://schemas.openxmlformats.org/drawingml/2006/table">
            <a:tbl>
              <a:tblPr firstRow="1" firstCol="1" bandRow="1">
                <a:tableStyleId>{5C22544A-7EE6-4342-B048-85BDC9FD1C3A}</a:tableStyleId>
              </a:tblPr>
              <a:tblGrid>
                <a:gridCol w="2031488">
                  <a:extLst>
                    <a:ext uri="{9D8B030D-6E8A-4147-A177-3AD203B41FA5}">
                      <a16:colId xmlns:a16="http://schemas.microsoft.com/office/drawing/2014/main" val="766951813"/>
                    </a:ext>
                  </a:extLst>
                </a:gridCol>
                <a:gridCol w="3634717">
                  <a:extLst>
                    <a:ext uri="{9D8B030D-6E8A-4147-A177-3AD203B41FA5}">
                      <a16:colId xmlns:a16="http://schemas.microsoft.com/office/drawing/2014/main" val="1892401769"/>
                    </a:ext>
                  </a:extLst>
                </a:gridCol>
                <a:gridCol w="3382153">
                  <a:extLst>
                    <a:ext uri="{9D8B030D-6E8A-4147-A177-3AD203B41FA5}">
                      <a16:colId xmlns:a16="http://schemas.microsoft.com/office/drawing/2014/main" val="1160100998"/>
                    </a:ext>
                  </a:extLst>
                </a:gridCol>
                <a:gridCol w="4677915">
                  <a:extLst>
                    <a:ext uri="{9D8B030D-6E8A-4147-A177-3AD203B41FA5}">
                      <a16:colId xmlns:a16="http://schemas.microsoft.com/office/drawing/2014/main" val="2665966317"/>
                    </a:ext>
                  </a:extLst>
                </a:gridCol>
              </a:tblGrid>
              <a:tr h="213194">
                <a:tc>
                  <a:txBody>
                    <a:bodyPr/>
                    <a:lstStyle/>
                    <a:p>
                      <a:pPr algn="ctr">
                        <a:lnSpc>
                          <a:spcPct val="107000"/>
                        </a:lnSpc>
                        <a:spcAft>
                          <a:spcPts val="800"/>
                        </a:spcAft>
                      </a:pPr>
                      <a:r>
                        <a:rPr lang="en-US" sz="1100" dirty="0">
                          <a:solidFill>
                            <a:schemeClr val="tx1"/>
                          </a:solidFill>
                          <a:effectLst/>
                        </a:rPr>
                        <a:t>Unit Under Test</a:t>
                      </a:r>
                      <a:endParaRPr lang="en-IL" sz="1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lnSpc>
                          <a:spcPct val="107000"/>
                        </a:lnSpc>
                        <a:spcAft>
                          <a:spcPts val="800"/>
                        </a:spcAft>
                      </a:pPr>
                      <a:r>
                        <a:rPr lang="en-IL" sz="1100" dirty="0">
                          <a:solidFill>
                            <a:schemeClr val="tx1"/>
                          </a:solidFill>
                          <a:effectLst/>
                        </a:rPr>
                        <a:t>Test Case</a:t>
                      </a:r>
                      <a:endParaRPr lang="en-IL" sz="1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lnSpc>
                          <a:spcPct val="107000"/>
                        </a:lnSpc>
                        <a:spcAft>
                          <a:spcPts val="800"/>
                        </a:spcAft>
                      </a:pPr>
                      <a:r>
                        <a:rPr lang="en-IL" sz="1100" dirty="0">
                          <a:solidFill>
                            <a:schemeClr val="tx1"/>
                          </a:solidFill>
                          <a:effectLst/>
                        </a:rPr>
                        <a:t>Input</a:t>
                      </a:r>
                      <a:endParaRPr lang="en-IL" sz="1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lnSpc>
                          <a:spcPct val="107000"/>
                        </a:lnSpc>
                        <a:spcAft>
                          <a:spcPts val="800"/>
                        </a:spcAft>
                      </a:pPr>
                      <a:r>
                        <a:rPr lang="en-IL" sz="1100" dirty="0">
                          <a:solidFill>
                            <a:schemeClr val="tx1"/>
                          </a:solidFill>
                          <a:effectLst/>
                        </a:rPr>
                        <a:t>Expected Output</a:t>
                      </a:r>
                      <a:endParaRPr lang="en-IL" sz="1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821807230"/>
                  </a:ext>
                </a:extLst>
              </a:tr>
              <a:tr h="560766">
                <a:tc rowSpan="2">
                  <a:txBody>
                    <a:bodyPr/>
                    <a:lstStyle/>
                    <a:p>
                      <a:pPr algn="ctr">
                        <a:lnSpc>
                          <a:spcPct val="107000"/>
                        </a:lnSpc>
                        <a:spcAft>
                          <a:spcPts val="800"/>
                        </a:spcAft>
                      </a:pPr>
                      <a:r>
                        <a:rPr lang="en-US" sz="1100" dirty="0">
                          <a:solidFill>
                            <a:schemeClr val="tx1"/>
                          </a:solidFill>
                          <a:effectLst/>
                        </a:rPr>
                        <a:t>Dynamic Network</a:t>
                      </a:r>
                      <a:endParaRPr lang="en-IL" sz="1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Network Construction with Fixed Time Intervals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Citation data split into yearly intervals.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IL" sz="1700" b="1" kern="1200" dirty="0">
                          <a:solidFill>
                            <a:schemeClr val="tx1"/>
                          </a:solidFill>
                          <a:latin typeface="Sitka Text Semibold" pitchFamily="2" charset="0"/>
                          <a:ea typeface="+mn-ea"/>
                          <a:cs typeface="Sora Light" pitchFamily="34" charset="-120"/>
                        </a:rPr>
                        <a:t>Correctly structured networks for each year, with accurate nodes and edges.</a:t>
                      </a: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9311996"/>
                  </a:ext>
                </a:extLst>
              </a:tr>
              <a:tr h="560766">
                <a:tc vMerge="1">
                  <a:txBody>
                    <a:bodyPr/>
                    <a:lstStyle/>
                    <a:p>
                      <a:endParaRPr lang="en-IL"/>
                    </a:p>
                  </a:txBody>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Network Construction with Fixed Event Counts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Citation data with a specified number of events per snapshot.</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a:solidFill>
                            <a:schemeClr val="tx1"/>
                          </a:solidFill>
                          <a:latin typeface="Sitka Text Semibold" pitchFamily="2" charset="0"/>
                          <a:ea typeface="+mn-ea"/>
                          <a:cs typeface="Sora Light" pitchFamily="34" charset="-120"/>
                        </a:rPr>
                        <a:t>Uniformly dense networks with appropriate overlaps.</a:t>
                      </a:r>
                      <a:endParaRPr lang="en-IL" sz="1700" b="1" kern="120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6009388"/>
                  </a:ext>
                </a:extLst>
              </a:tr>
              <a:tr h="560766">
                <a:tc rowSpan="2">
                  <a:txBody>
                    <a:bodyPr/>
                    <a:lstStyle/>
                    <a:p>
                      <a:pPr algn="ctr">
                        <a:lnSpc>
                          <a:spcPct val="107000"/>
                        </a:lnSpc>
                        <a:spcAft>
                          <a:spcPts val="800"/>
                        </a:spcAft>
                      </a:pPr>
                      <a:r>
                        <a:rPr lang="en-US" sz="1100" dirty="0">
                          <a:solidFill>
                            <a:schemeClr val="tx1"/>
                          </a:solidFill>
                          <a:effectLst/>
                        </a:rPr>
                        <a:t>Random Walk</a:t>
                      </a:r>
                      <a:endParaRPr lang="en-IL" sz="1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Random Walks on Static Graphs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A static graph with defined edges.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Correct sequences capturing both local and global structures.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6881235"/>
                  </a:ext>
                </a:extLst>
              </a:tr>
              <a:tr h="560766">
                <a:tc vMerge="1">
                  <a:txBody>
                    <a:bodyPr/>
                    <a:lstStyle/>
                    <a:p>
                      <a:endParaRPr lang="en-IL"/>
                    </a:p>
                  </a:txBody>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Random Walks on Dynamic Graphs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A dynamic graph with changing nodes and edges.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a:solidFill>
                            <a:schemeClr val="tx1"/>
                          </a:solidFill>
                          <a:latin typeface="Sitka Text Semibold" pitchFamily="2" charset="0"/>
                          <a:ea typeface="+mn-ea"/>
                          <a:cs typeface="Sora Light" pitchFamily="34" charset="-120"/>
                        </a:rPr>
                        <a:t>Sequences adapting to graph changes over time.</a:t>
                      </a:r>
                      <a:endParaRPr lang="en-IL" sz="1700" b="1" kern="120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3578506"/>
                  </a:ext>
                </a:extLst>
              </a:tr>
              <a:tr h="560766">
                <a:tc rowSpan="2">
                  <a:txBody>
                    <a:bodyPr/>
                    <a:lstStyle/>
                    <a:p>
                      <a:pPr algn="ctr">
                        <a:lnSpc>
                          <a:spcPct val="107000"/>
                        </a:lnSpc>
                        <a:spcAft>
                          <a:spcPts val="800"/>
                        </a:spcAft>
                      </a:pPr>
                      <a:r>
                        <a:rPr lang="en-US" sz="1100" dirty="0">
                          <a:solidFill>
                            <a:schemeClr val="tx1"/>
                          </a:solidFill>
                          <a:effectLst/>
                        </a:rPr>
                        <a:t>Embedding Generator</a:t>
                      </a:r>
                      <a:endParaRPr lang="en-IL" sz="1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Embeddings for Static Nodes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Nodes with consistent relationships over time.</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Stable embeddings with minimal drift.</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3361537"/>
                  </a:ext>
                </a:extLst>
              </a:tr>
              <a:tr h="560766">
                <a:tc vMerge="1">
                  <a:txBody>
                    <a:bodyPr/>
                    <a:lstStyle/>
                    <a:p>
                      <a:endParaRPr lang="en-IL"/>
                    </a:p>
                  </a:txBody>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Embeddings for Evolving Nodes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Nodes with rapidly changing connectivity.</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Embeddings reflecting the change in proximity and influence.</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9225573"/>
                  </a:ext>
                </a:extLst>
              </a:tr>
              <a:tr h="560766">
                <a:tc rowSpan="3">
                  <a:txBody>
                    <a:bodyPr/>
                    <a:lstStyle/>
                    <a:p>
                      <a:pPr algn="ctr">
                        <a:lnSpc>
                          <a:spcPct val="107000"/>
                        </a:lnSpc>
                        <a:spcAft>
                          <a:spcPts val="800"/>
                        </a:spcAft>
                      </a:pPr>
                      <a:r>
                        <a:rPr lang="en-US" sz="1100" dirty="0">
                          <a:solidFill>
                            <a:schemeClr val="tx1"/>
                          </a:solidFill>
                          <a:effectLst/>
                        </a:rPr>
                        <a:t>Calculation and Classification</a:t>
                      </a:r>
                      <a:endParaRPr lang="en-IL" sz="1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Classification of Rising Stars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Nodes with increasing centrality and connectivity.</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Nodes correctly categorized as Rising Stars.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2662542"/>
                  </a:ext>
                </a:extLst>
              </a:tr>
              <a:tr h="560766">
                <a:tc vMerge="1">
                  <a:txBody>
                    <a:bodyPr/>
                    <a:lstStyle/>
                    <a:p>
                      <a:endParaRPr lang="en-IL"/>
                    </a:p>
                  </a:txBody>
                  <a:tcPr/>
                </a:tc>
                <a:tc>
                  <a:txBody>
                    <a:bodyPr/>
                    <a:lstStyle/>
                    <a:p>
                      <a:pPr>
                        <a:lnSpc>
                          <a:spcPct val="107000"/>
                        </a:lnSpc>
                        <a:spcAft>
                          <a:spcPts val="800"/>
                        </a:spcAft>
                      </a:pPr>
                      <a:r>
                        <a:rPr lang="en-US" sz="1700" b="1" kern="1200">
                          <a:solidFill>
                            <a:schemeClr val="tx1"/>
                          </a:solidFill>
                          <a:latin typeface="Sitka Text Semibold" pitchFamily="2" charset="0"/>
                          <a:ea typeface="+mn-ea"/>
                          <a:cs typeface="Sora Light" pitchFamily="34" charset="-120"/>
                        </a:rPr>
                        <a:t>Classification of Falling Stars</a:t>
                      </a:r>
                      <a:endParaRPr lang="en-IL" sz="1700" b="1" kern="120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Nodes with declining centrality and connectivity.</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Nodes correctly categorized as Falling Stars.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9126657"/>
                  </a:ext>
                </a:extLst>
              </a:tr>
              <a:tr h="560766">
                <a:tc vMerge="1">
                  <a:txBody>
                    <a:bodyPr/>
                    <a:lstStyle/>
                    <a:p>
                      <a:endParaRPr lang="en-IL"/>
                    </a:p>
                  </a:txBody>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Classification of Emerging and Steady Nodes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Nodes with new or consistent citation activity.</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Accurate classification as Emerging or Steady Nodes.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81636956"/>
                  </a:ext>
                </a:extLst>
              </a:tr>
            </a:tbl>
          </a:graphicData>
        </a:graphic>
      </p:graphicFrame>
    </p:spTree>
    <p:extLst>
      <p:ext uri="{BB962C8B-B14F-4D97-AF65-F5344CB8AC3E}">
        <p14:creationId xmlns:p14="http://schemas.microsoft.com/office/powerpoint/2010/main" val="1967202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1F326-DA12-CFD7-1F9E-C455C6F39780}"/>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FCECEC0B-D282-2AA6-5762-730CA86E6E5A}"/>
              </a:ext>
            </a:extLst>
          </p:cNvPr>
          <p:cNvSpPr/>
          <p:nvPr/>
        </p:nvSpPr>
        <p:spPr>
          <a:xfrm>
            <a:off x="7307579" y="2799344"/>
            <a:ext cx="45719" cy="4221383"/>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59E0B152-3586-9212-759E-6B2327BFCCB3}"/>
              </a:ext>
            </a:extLst>
          </p:cNvPr>
          <p:cNvSpPr/>
          <p:nvPr/>
        </p:nvSpPr>
        <p:spPr>
          <a:xfrm>
            <a:off x="6642140" y="3126528"/>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D8AC1702-7CEE-3237-0C6A-03246A66DFE8}"/>
              </a:ext>
            </a:extLst>
          </p:cNvPr>
          <p:cNvSpPr/>
          <p:nvPr/>
        </p:nvSpPr>
        <p:spPr>
          <a:xfrm>
            <a:off x="7147798" y="296674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90662E68-94DF-93CD-CBEF-336A10521473}"/>
              </a:ext>
            </a:extLst>
          </p:cNvPr>
          <p:cNvSpPr/>
          <p:nvPr/>
        </p:nvSpPr>
        <p:spPr>
          <a:xfrm>
            <a:off x="7269004" y="3016633"/>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81C61DD9-ED74-4AEA-8484-E96CFC1C2EE5}"/>
              </a:ext>
            </a:extLst>
          </p:cNvPr>
          <p:cNvSpPr/>
          <p:nvPr/>
        </p:nvSpPr>
        <p:spPr>
          <a:xfrm>
            <a:off x="4538067" y="2948172"/>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45849860-746C-59A3-981E-561EE321549A}"/>
              </a:ext>
            </a:extLst>
          </p:cNvPr>
          <p:cNvSpPr/>
          <p:nvPr/>
        </p:nvSpPr>
        <p:spPr>
          <a:xfrm>
            <a:off x="7467362" y="3870669"/>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BA7A5FA4-386A-9E0E-0C49-6A00DE787703}"/>
              </a:ext>
            </a:extLst>
          </p:cNvPr>
          <p:cNvSpPr/>
          <p:nvPr/>
        </p:nvSpPr>
        <p:spPr>
          <a:xfrm>
            <a:off x="7147798" y="3710887"/>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83A31AFE-AF96-CD81-4242-EC2D594A7149}"/>
              </a:ext>
            </a:extLst>
          </p:cNvPr>
          <p:cNvSpPr/>
          <p:nvPr/>
        </p:nvSpPr>
        <p:spPr>
          <a:xfrm>
            <a:off x="7245072" y="3760774"/>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2" name="Shape 10">
            <a:extLst>
              <a:ext uri="{FF2B5EF4-FFF2-40B4-BE49-F238E27FC236}">
                <a16:creationId xmlns:a16="http://schemas.microsoft.com/office/drawing/2014/main" id="{17BD1D82-AEE6-2464-F6D5-D4EA9AEF4E88}"/>
              </a:ext>
            </a:extLst>
          </p:cNvPr>
          <p:cNvSpPr/>
          <p:nvPr/>
        </p:nvSpPr>
        <p:spPr>
          <a:xfrm>
            <a:off x="6642140" y="4540395"/>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363AB064-123E-A675-51D2-2882EBE69C1F}"/>
              </a:ext>
            </a:extLst>
          </p:cNvPr>
          <p:cNvSpPr/>
          <p:nvPr/>
        </p:nvSpPr>
        <p:spPr>
          <a:xfrm>
            <a:off x="7147798" y="438061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5BBB79E0-2440-188F-3900-A2A9747AAB4E}"/>
              </a:ext>
            </a:extLst>
          </p:cNvPr>
          <p:cNvSpPr/>
          <p:nvPr/>
        </p:nvSpPr>
        <p:spPr>
          <a:xfrm>
            <a:off x="7244953" y="4430500"/>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C611B310-2BDC-FC28-6B29-95DA5F0F99D6}"/>
              </a:ext>
            </a:extLst>
          </p:cNvPr>
          <p:cNvSpPr/>
          <p:nvPr/>
        </p:nvSpPr>
        <p:spPr>
          <a:xfrm>
            <a:off x="7202749" y="3744981"/>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1D0CA529-A424-2D0A-D884-15CE28A06EC2}"/>
              </a:ext>
            </a:extLst>
          </p:cNvPr>
          <p:cNvSpPr/>
          <p:nvPr/>
        </p:nvSpPr>
        <p:spPr>
          <a:xfrm>
            <a:off x="7467362" y="5210241"/>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0AE94692-9A9D-A6E1-71E7-C32AB3BD1D7C}"/>
              </a:ext>
            </a:extLst>
          </p:cNvPr>
          <p:cNvSpPr/>
          <p:nvPr/>
        </p:nvSpPr>
        <p:spPr>
          <a:xfrm>
            <a:off x="7147798" y="505045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379179AE-18AC-8872-13BB-07F7E154F4BF}"/>
              </a:ext>
            </a:extLst>
          </p:cNvPr>
          <p:cNvSpPr/>
          <p:nvPr/>
        </p:nvSpPr>
        <p:spPr>
          <a:xfrm>
            <a:off x="7244358" y="5100346"/>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656A32BC-8DAC-E2EF-E4FD-5659B3B69C21}"/>
              </a:ext>
            </a:extLst>
          </p:cNvPr>
          <p:cNvSpPr/>
          <p:nvPr/>
        </p:nvSpPr>
        <p:spPr>
          <a:xfrm>
            <a:off x="5381479" y="4412504"/>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4F5C77C8-3C92-DB6C-3776-AAB9B8A96C01}"/>
              </a:ext>
            </a:extLst>
          </p:cNvPr>
          <p:cNvSpPr/>
          <p:nvPr/>
        </p:nvSpPr>
        <p:spPr>
          <a:xfrm>
            <a:off x="6642140" y="5880086"/>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26209A19-F032-3949-07F3-945CC7D2F15D}"/>
              </a:ext>
            </a:extLst>
          </p:cNvPr>
          <p:cNvSpPr/>
          <p:nvPr/>
        </p:nvSpPr>
        <p:spPr>
          <a:xfrm>
            <a:off x="7147798" y="5720304"/>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9473D7C7-586C-CBFB-3F44-2CE7EA017B16}"/>
              </a:ext>
            </a:extLst>
          </p:cNvPr>
          <p:cNvSpPr/>
          <p:nvPr/>
        </p:nvSpPr>
        <p:spPr>
          <a:xfrm>
            <a:off x="7241977" y="5770192"/>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806DEDC1-FBB0-9EFB-E420-77CE0C36381A}"/>
              </a:ext>
            </a:extLst>
          </p:cNvPr>
          <p:cNvSpPr/>
          <p:nvPr/>
        </p:nvSpPr>
        <p:spPr>
          <a:xfrm>
            <a:off x="6239741" y="5084673"/>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6A41E828-DD06-9561-C28A-8847E50D5036}"/>
              </a:ext>
            </a:extLst>
          </p:cNvPr>
          <p:cNvSpPr/>
          <p:nvPr/>
        </p:nvSpPr>
        <p:spPr>
          <a:xfrm>
            <a:off x="7467362" y="6549932"/>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533080A6-26B0-0EE7-E549-DBCA7DE5C292}"/>
              </a:ext>
            </a:extLst>
          </p:cNvPr>
          <p:cNvSpPr/>
          <p:nvPr/>
        </p:nvSpPr>
        <p:spPr>
          <a:xfrm>
            <a:off x="7147798" y="639015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9BD091B0-665C-0039-7320-A8BC4316D961}"/>
              </a:ext>
            </a:extLst>
          </p:cNvPr>
          <p:cNvSpPr/>
          <p:nvPr/>
        </p:nvSpPr>
        <p:spPr>
          <a:xfrm>
            <a:off x="7240905" y="6440037"/>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47382F9B-73CD-1B80-2681-2D4BE4C68EAA}"/>
              </a:ext>
            </a:extLst>
          </p:cNvPr>
          <p:cNvSpPr/>
          <p:nvPr/>
        </p:nvSpPr>
        <p:spPr>
          <a:xfrm>
            <a:off x="4957882" y="5752693"/>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7741B326-5C35-8ED2-58F7-281652F47D29}"/>
              </a:ext>
            </a:extLst>
          </p:cNvPr>
          <p:cNvSpPr/>
          <p:nvPr/>
        </p:nvSpPr>
        <p:spPr>
          <a:xfrm>
            <a:off x="8133874" y="5832364"/>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2" name="Text 30">
            <a:extLst>
              <a:ext uri="{FF2B5EF4-FFF2-40B4-BE49-F238E27FC236}">
                <a16:creationId xmlns:a16="http://schemas.microsoft.com/office/drawing/2014/main" id="{56212176-2E38-6D91-AEC7-12FCCA75FE8A}"/>
              </a:ext>
            </a:extLst>
          </p:cNvPr>
          <p:cNvSpPr/>
          <p:nvPr/>
        </p:nvSpPr>
        <p:spPr>
          <a:xfrm>
            <a:off x="7179863" y="6424364"/>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Conclusion</a:t>
            </a:r>
            <a:endParaRPr lang="en-US" sz="1500" dirty="0">
              <a:solidFill>
                <a:srgbClr val="FF0000"/>
              </a:solidFill>
            </a:endParaRPr>
          </a:p>
        </p:txBody>
      </p:sp>
      <p:sp>
        <p:nvSpPr>
          <p:cNvPr id="33" name="Text 31">
            <a:extLst>
              <a:ext uri="{FF2B5EF4-FFF2-40B4-BE49-F238E27FC236}">
                <a16:creationId xmlns:a16="http://schemas.microsoft.com/office/drawing/2014/main" id="{3C06443C-C55A-F986-16DE-517C82F33FCF}"/>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A297D466-61D9-7BF8-9BB1-B5A070EDD8A2}"/>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Tree>
    <p:extLst>
      <p:ext uri="{BB962C8B-B14F-4D97-AF65-F5344CB8AC3E}">
        <p14:creationId xmlns:p14="http://schemas.microsoft.com/office/powerpoint/2010/main" val="3349821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946E0D6-C512-C850-7B60-BE8DE6CC08DF}"/>
              </a:ext>
            </a:extLst>
          </p:cNvPr>
          <p:cNvSpPr/>
          <p:nvPr/>
        </p:nvSpPr>
        <p:spPr>
          <a:xfrm>
            <a:off x="686389" y="1313661"/>
            <a:ext cx="5701546"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Future Steps</a:t>
            </a:r>
          </a:p>
        </p:txBody>
      </p:sp>
      <p:pic>
        <p:nvPicPr>
          <p:cNvPr id="3" name="Image 0" descr="preencoded.png">
            <a:extLst>
              <a:ext uri="{FF2B5EF4-FFF2-40B4-BE49-F238E27FC236}">
                <a16:creationId xmlns:a16="http://schemas.microsoft.com/office/drawing/2014/main" id="{3CB4309A-9936-B6C6-4F7A-7B0151A38632}"/>
              </a:ext>
            </a:extLst>
          </p:cNvPr>
          <p:cNvPicPr>
            <a:picLocks noChangeAspect="1"/>
          </p:cNvPicPr>
          <p:nvPr/>
        </p:nvPicPr>
        <p:blipFill>
          <a:blip r:embed="rId2"/>
          <a:stretch>
            <a:fillRect/>
          </a:stretch>
        </p:blipFill>
        <p:spPr>
          <a:xfrm>
            <a:off x="758309" y="2254872"/>
            <a:ext cx="4371261" cy="866537"/>
          </a:xfrm>
          <a:prstGeom prst="rect">
            <a:avLst/>
          </a:prstGeom>
        </p:spPr>
      </p:pic>
      <p:sp>
        <p:nvSpPr>
          <p:cNvPr id="4" name="Text 1">
            <a:extLst>
              <a:ext uri="{FF2B5EF4-FFF2-40B4-BE49-F238E27FC236}">
                <a16:creationId xmlns:a16="http://schemas.microsoft.com/office/drawing/2014/main" id="{ECA688E6-EBD4-6532-FF77-D8FB296CE124}"/>
              </a:ext>
            </a:extLst>
          </p:cNvPr>
          <p:cNvSpPr/>
          <p:nvPr/>
        </p:nvSpPr>
        <p:spPr>
          <a:xfrm>
            <a:off x="974884" y="3446330"/>
            <a:ext cx="3617714"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Approach Implementation</a:t>
            </a:r>
          </a:p>
        </p:txBody>
      </p:sp>
      <p:sp>
        <p:nvSpPr>
          <p:cNvPr id="5" name="Text 2">
            <a:extLst>
              <a:ext uri="{FF2B5EF4-FFF2-40B4-BE49-F238E27FC236}">
                <a16:creationId xmlns:a16="http://schemas.microsoft.com/office/drawing/2014/main" id="{CC21D022-7214-63AD-D9B6-2B39E6315207}"/>
              </a:ext>
            </a:extLst>
          </p:cNvPr>
          <p:cNvSpPr/>
          <p:nvPr/>
        </p:nvSpPr>
        <p:spPr>
          <a:xfrm>
            <a:off x="974884" y="3932462"/>
            <a:ext cx="3938111" cy="104013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Implement the proposed dynamic embedding framework approach and testing on real-world citation data.</a:t>
            </a:r>
          </a:p>
        </p:txBody>
      </p:sp>
      <p:pic>
        <p:nvPicPr>
          <p:cNvPr id="6" name="Image 1" descr="preencoded.png">
            <a:extLst>
              <a:ext uri="{FF2B5EF4-FFF2-40B4-BE49-F238E27FC236}">
                <a16:creationId xmlns:a16="http://schemas.microsoft.com/office/drawing/2014/main" id="{22F9C881-DA5F-F668-0F37-3C9FE030CC35}"/>
              </a:ext>
            </a:extLst>
          </p:cNvPr>
          <p:cNvPicPr>
            <a:picLocks noChangeAspect="1"/>
          </p:cNvPicPr>
          <p:nvPr/>
        </p:nvPicPr>
        <p:blipFill>
          <a:blip r:embed="rId3"/>
          <a:stretch>
            <a:fillRect/>
          </a:stretch>
        </p:blipFill>
        <p:spPr>
          <a:xfrm>
            <a:off x="5129570" y="2254872"/>
            <a:ext cx="4371261" cy="866537"/>
          </a:xfrm>
          <a:prstGeom prst="rect">
            <a:avLst/>
          </a:prstGeom>
        </p:spPr>
      </p:pic>
      <p:sp>
        <p:nvSpPr>
          <p:cNvPr id="7" name="Text 3">
            <a:extLst>
              <a:ext uri="{FF2B5EF4-FFF2-40B4-BE49-F238E27FC236}">
                <a16:creationId xmlns:a16="http://schemas.microsoft.com/office/drawing/2014/main" id="{D8861351-8926-504F-BB85-BD50BC0B3756}"/>
              </a:ext>
            </a:extLst>
          </p:cNvPr>
          <p:cNvSpPr/>
          <p:nvPr/>
        </p:nvSpPr>
        <p:spPr>
          <a:xfrm>
            <a:off x="10037804" y="3445924"/>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Validation and Testing</a:t>
            </a:r>
          </a:p>
        </p:txBody>
      </p:sp>
      <p:sp>
        <p:nvSpPr>
          <p:cNvPr id="8" name="Text 4">
            <a:extLst>
              <a:ext uri="{FF2B5EF4-FFF2-40B4-BE49-F238E27FC236}">
                <a16:creationId xmlns:a16="http://schemas.microsoft.com/office/drawing/2014/main" id="{911101AB-551F-749C-D999-1E01CF3BA9EA}"/>
              </a:ext>
            </a:extLst>
          </p:cNvPr>
          <p:cNvSpPr/>
          <p:nvPr/>
        </p:nvSpPr>
        <p:spPr>
          <a:xfrm>
            <a:off x="10037804" y="3932056"/>
            <a:ext cx="3938111" cy="104013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Validate the framework's effectiveness by analyzing diverse citation networks.</a:t>
            </a:r>
          </a:p>
        </p:txBody>
      </p:sp>
      <p:pic>
        <p:nvPicPr>
          <p:cNvPr id="9" name="Image 2" descr="preencoded.png">
            <a:extLst>
              <a:ext uri="{FF2B5EF4-FFF2-40B4-BE49-F238E27FC236}">
                <a16:creationId xmlns:a16="http://schemas.microsoft.com/office/drawing/2014/main" id="{F6F0B739-B554-E817-AFBD-95B3BC7FBEA7}"/>
              </a:ext>
            </a:extLst>
          </p:cNvPr>
          <p:cNvPicPr>
            <a:picLocks noChangeAspect="1"/>
          </p:cNvPicPr>
          <p:nvPr/>
        </p:nvPicPr>
        <p:blipFill>
          <a:blip r:embed="rId4"/>
          <a:stretch>
            <a:fillRect/>
          </a:stretch>
        </p:blipFill>
        <p:spPr>
          <a:xfrm>
            <a:off x="9500830" y="2254872"/>
            <a:ext cx="4371261" cy="866537"/>
          </a:xfrm>
          <a:prstGeom prst="rect">
            <a:avLst/>
          </a:prstGeom>
        </p:spPr>
      </p:pic>
      <p:sp>
        <p:nvSpPr>
          <p:cNvPr id="10" name="Text 5">
            <a:extLst>
              <a:ext uri="{FF2B5EF4-FFF2-40B4-BE49-F238E27FC236}">
                <a16:creationId xmlns:a16="http://schemas.microsoft.com/office/drawing/2014/main" id="{BEA65266-3969-85CB-EAA1-93F9BDC59E40}"/>
              </a:ext>
            </a:extLst>
          </p:cNvPr>
          <p:cNvSpPr/>
          <p:nvPr/>
        </p:nvSpPr>
        <p:spPr>
          <a:xfrm>
            <a:off x="5346144" y="344633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Citations Classification</a:t>
            </a:r>
          </a:p>
        </p:txBody>
      </p:sp>
      <p:sp>
        <p:nvSpPr>
          <p:cNvPr id="11" name="Text 6">
            <a:extLst>
              <a:ext uri="{FF2B5EF4-FFF2-40B4-BE49-F238E27FC236}">
                <a16:creationId xmlns:a16="http://schemas.microsoft.com/office/drawing/2014/main" id="{7B2B8063-E394-63E1-B615-D09D533F2581}"/>
              </a:ext>
            </a:extLst>
          </p:cNvPr>
          <p:cNvSpPr/>
          <p:nvPr/>
        </p:nvSpPr>
        <p:spPr>
          <a:xfrm>
            <a:off x="6321028" y="9258095"/>
            <a:ext cx="3938111" cy="693420"/>
          </a:xfrm>
          <a:prstGeom prst="rect">
            <a:avLst/>
          </a:prstGeom>
          <a:noFill/>
          <a:ln/>
        </p:spPr>
        <p:txBody>
          <a:bodyPr wrap="square" lIns="0" tIns="0" rIns="0" bIns="0" rtlCol="0" anchor="t"/>
          <a:lstStyle/>
          <a:p>
            <a:pPr marL="0" indent="0" algn="l">
              <a:lnSpc>
                <a:spcPts val="2700"/>
              </a:lnSpc>
              <a:buNone/>
            </a:pPr>
            <a:endParaRPr lang="en-US" sz="1700" dirty="0"/>
          </a:p>
        </p:txBody>
      </p:sp>
      <p:pic>
        <p:nvPicPr>
          <p:cNvPr id="12" name="Image 0">
            <a:extLst>
              <a:ext uri="{FF2B5EF4-FFF2-40B4-BE49-F238E27FC236}">
                <a16:creationId xmlns:a16="http://schemas.microsoft.com/office/drawing/2014/main" id="{70829E08-250D-7BCC-538C-4385154FFF7C}"/>
              </a:ext>
            </a:extLst>
          </p:cNvPr>
          <p:cNvPicPr>
            <a:picLocks noChangeAspect="1"/>
          </p:cNvPicPr>
          <p:nvPr/>
        </p:nvPicPr>
        <p:blipFill>
          <a:blip r:embed="rId5"/>
          <a:stretch>
            <a:fillRect/>
          </a:stretch>
        </p:blipFill>
        <p:spPr>
          <a:xfrm>
            <a:off x="0" y="6215865"/>
            <a:ext cx="14630400" cy="2065106"/>
          </a:xfrm>
          <a:prstGeom prst="rect">
            <a:avLst/>
          </a:prstGeom>
        </p:spPr>
      </p:pic>
      <p:sp>
        <p:nvSpPr>
          <p:cNvPr id="13" name="Rectangle 1">
            <a:extLst>
              <a:ext uri="{FF2B5EF4-FFF2-40B4-BE49-F238E27FC236}">
                <a16:creationId xmlns:a16="http://schemas.microsoft.com/office/drawing/2014/main" id="{4CAF49DD-0559-1505-C437-875C6DA71FDA}"/>
              </a:ext>
            </a:extLst>
          </p:cNvPr>
          <p:cNvSpPr>
            <a:spLocks noChangeArrowheads="1"/>
          </p:cNvSpPr>
          <p:nvPr/>
        </p:nvSpPr>
        <p:spPr bwMode="auto">
          <a:xfrm>
            <a:off x="5277873" y="3955966"/>
            <a:ext cx="4074654"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L" altLang="en-IL" sz="1700" b="1" dirty="0">
                <a:latin typeface="Sitka Text Semibold" pitchFamily="2" charset="0"/>
                <a:cs typeface="Sora Light" pitchFamily="34" charset="-120"/>
              </a:rPr>
              <a:t>Develop an efficient framework for node classification using </a:t>
            </a:r>
            <a:r>
              <a:rPr lang="en-US" altLang="en-IL" sz="1700" b="1" dirty="0">
                <a:latin typeface="Sitka Text Semibold" pitchFamily="2" charset="0"/>
                <a:cs typeface="Sora Light" pitchFamily="34" charset="-120"/>
              </a:rPr>
              <a:t>the implemented approach.</a:t>
            </a:r>
            <a:endParaRPr lang="en-IL" altLang="en-IL" sz="1700" b="1" dirty="0">
              <a:latin typeface="Sitka Text Semibold" pitchFamily="2" charset="0"/>
              <a:cs typeface="Sora Light"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3657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52C18-B608-1E3C-43DA-CD331E1BA03F}"/>
            </a:ext>
          </a:extLst>
        </p:cNvPr>
        <p:cNvGrpSpPr/>
        <p:nvPr/>
      </p:nvGrpSpPr>
      <p:grpSpPr>
        <a:xfrm>
          <a:off x="0" y="0"/>
          <a:ext cx="0" cy="0"/>
          <a:chOff x="0" y="0"/>
          <a:chExt cx="0" cy="0"/>
        </a:xfrm>
      </p:grpSpPr>
      <p:sp>
        <p:nvSpPr>
          <p:cNvPr id="28" name="Text 26">
            <a:extLst>
              <a:ext uri="{FF2B5EF4-FFF2-40B4-BE49-F238E27FC236}">
                <a16:creationId xmlns:a16="http://schemas.microsoft.com/office/drawing/2014/main" id="{6FA7044C-E0C0-20D2-B435-63ACE3ABDA27}"/>
              </a:ext>
            </a:extLst>
          </p:cNvPr>
          <p:cNvSpPr/>
          <p:nvPr/>
        </p:nvSpPr>
        <p:spPr>
          <a:xfrm>
            <a:off x="8133874" y="5102900"/>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3" name="Text 31">
            <a:extLst>
              <a:ext uri="{FF2B5EF4-FFF2-40B4-BE49-F238E27FC236}">
                <a16:creationId xmlns:a16="http://schemas.microsoft.com/office/drawing/2014/main" id="{D84041E0-1732-8E8C-17DA-77F7CF55CB56}"/>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38" name="Text 36">
            <a:extLst>
              <a:ext uri="{FF2B5EF4-FFF2-40B4-BE49-F238E27FC236}">
                <a16:creationId xmlns:a16="http://schemas.microsoft.com/office/drawing/2014/main" id="{E930F4CA-BD02-3170-8DE1-C30F1EA3F185}"/>
              </a:ext>
            </a:extLst>
          </p:cNvPr>
          <p:cNvSpPr/>
          <p:nvPr/>
        </p:nvSpPr>
        <p:spPr>
          <a:xfrm>
            <a:off x="8133874" y="6442591"/>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43" name="Text 41">
            <a:extLst>
              <a:ext uri="{FF2B5EF4-FFF2-40B4-BE49-F238E27FC236}">
                <a16:creationId xmlns:a16="http://schemas.microsoft.com/office/drawing/2014/main" id="{97F56CC6-E863-195F-AE2A-B2F0E9689782}"/>
              </a:ext>
            </a:extLst>
          </p:cNvPr>
          <p:cNvSpPr/>
          <p:nvPr/>
        </p:nvSpPr>
        <p:spPr>
          <a:xfrm>
            <a:off x="520898" y="7112437"/>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pic>
        <p:nvPicPr>
          <p:cNvPr id="2050" name="Picture 2" descr="28 Questions to Ask Your Boss in Your One-on-Ones">
            <a:extLst>
              <a:ext uri="{FF2B5EF4-FFF2-40B4-BE49-F238E27FC236}">
                <a16:creationId xmlns:a16="http://schemas.microsoft.com/office/drawing/2014/main" id="{08147B44-E04E-06C4-2601-6D05FC642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35992">
            <a:off x="9183725" y="4376342"/>
            <a:ext cx="4964986" cy="279280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96FC807-453C-2951-85D3-60B4AE234E14}"/>
              </a:ext>
            </a:extLst>
          </p:cNvPr>
          <p:cNvSpPr txBox="1"/>
          <p:nvPr/>
        </p:nvSpPr>
        <p:spPr>
          <a:xfrm>
            <a:off x="520898" y="2353309"/>
            <a:ext cx="7315200" cy="995337"/>
          </a:xfrm>
          <a:prstGeom prst="rect">
            <a:avLst/>
          </a:prstGeom>
          <a:noFill/>
        </p:spPr>
        <p:txBody>
          <a:bodyPr wrap="square">
            <a:spAutoFit/>
          </a:bodyPr>
          <a:lstStyle/>
          <a:p>
            <a:pPr marL="0" indent="0">
              <a:lnSpc>
                <a:spcPts val="5600"/>
              </a:lnSpc>
              <a:buNone/>
            </a:pPr>
            <a:r>
              <a:rPr lang="en-US" sz="11500" dirty="0">
                <a:solidFill>
                  <a:srgbClr val="597DB9"/>
                </a:solidFill>
                <a:latin typeface="Alexandria Semi Bold" pitchFamily="34" charset="0"/>
                <a:cs typeface="Alexandria Semi Bold" pitchFamily="34" charset="-120"/>
              </a:rPr>
              <a:t>Questions</a:t>
            </a:r>
          </a:p>
        </p:txBody>
      </p:sp>
    </p:spTree>
    <p:extLst>
      <p:ext uri="{BB962C8B-B14F-4D97-AF65-F5344CB8AC3E}">
        <p14:creationId xmlns:p14="http://schemas.microsoft.com/office/powerpoint/2010/main" val="2774893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971ED-8A44-185A-883C-F019DBD98F7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2B05376-E184-C3A9-D5BD-006FC0D1CC8A}"/>
              </a:ext>
            </a:extLst>
          </p:cNvPr>
          <p:cNvPicPr>
            <a:picLocks noChangeAspect="1"/>
          </p:cNvPicPr>
          <p:nvPr/>
        </p:nvPicPr>
        <p:blipFill>
          <a:blip r:embed="rId3"/>
          <a:stretch>
            <a:fillRect/>
          </a:stretch>
        </p:blipFill>
        <p:spPr>
          <a:xfrm>
            <a:off x="2291271" y="1588049"/>
            <a:ext cx="8858728" cy="5053502"/>
          </a:xfrm>
          <a:prstGeom prst="rect">
            <a:avLst/>
          </a:prstGeom>
        </p:spPr>
      </p:pic>
    </p:spTree>
    <p:extLst>
      <p:ext uri="{BB962C8B-B14F-4D97-AF65-F5344CB8AC3E}">
        <p14:creationId xmlns:p14="http://schemas.microsoft.com/office/powerpoint/2010/main" val="743936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71ADD-6CB0-E0CC-90B3-F51012CFF141}"/>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71F4B99A-3B50-2C3C-78F6-AE7E4CE3EA46}"/>
              </a:ext>
            </a:extLst>
          </p:cNvPr>
          <p:cNvSpPr/>
          <p:nvPr/>
        </p:nvSpPr>
        <p:spPr>
          <a:xfrm>
            <a:off x="7307579" y="2799344"/>
            <a:ext cx="45719" cy="4221383"/>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37FF6E0C-9272-4955-2D73-B0EE8388F5C2}"/>
              </a:ext>
            </a:extLst>
          </p:cNvPr>
          <p:cNvSpPr/>
          <p:nvPr/>
        </p:nvSpPr>
        <p:spPr>
          <a:xfrm>
            <a:off x="6642140" y="3126528"/>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94C97C49-3F85-428D-AA1D-D14F76B24F1B}"/>
              </a:ext>
            </a:extLst>
          </p:cNvPr>
          <p:cNvSpPr/>
          <p:nvPr/>
        </p:nvSpPr>
        <p:spPr>
          <a:xfrm>
            <a:off x="7147798" y="296674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A2C8C9C1-3B4B-0862-5BA3-016D24A825A8}"/>
              </a:ext>
            </a:extLst>
          </p:cNvPr>
          <p:cNvSpPr/>
          <p:nvPr/>
        </p:nvSpPr>
        <p:spPr>
          <a:xfrm>
            <a:off x="7269004" y="3016633"/>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65ACF169-243E-5B7F-C4DA-C93F82627A7D}"/>
              </a:ext>
            </a:extLst>
          </p:cNvPr>
          <p:cNvSpPr/>
          <p:nvPr/>
        </p:nvSpPr>
        <p:spPr>
          <a:xfrm>
            <a:off x="4538067" y="2948172"/>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61584D65-A263-39AA-4C65-72E43974067B}"/>
              </a:ext>
            </a:extLst>
          </p:cNvPr>
          <p:cNvSpPr/>
          <p:nvPr/>
        </p:nvSpPr>
        <p:spPr>
          <a:xfrm>
            <a:off x="7467362" y="3870669"/>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09776424-6FA1-06AC-38A4-2C15D4D9FF53}"/>
              </a:ext>
            </a:extLst>
          </p:cNvPr>
          <p:cNvSpPr/>
          <p:nvPr/>
        </p:nvSpPr>
        <p:spPr>
          <a:xfrm>
            <a:off x="7147798" y="3710887"/>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AA748812-D710-FA4F-3774-3CF46F848D1B}"/>
              </a:ext>
            </a:extLst>
          </p:cNvPr>
          <p:cNvSpPr/>
          <p:nvPr/>
        </p:nvSpPr>
        <p:spPr>
          <a:xfrm>
            <a:off x="7245072" y="3760774"/>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2" name="Shape 10">
            <a:extLst>
              <a:ext uri="{FF2B5EF4-FFF2-40B4-BE49-F238E27FC236}">
                <a16:creationId xmlns:a16="http://schemas.microsoft.com/office/drawing/2014/main" id="{85E97A20-B247-0E17-B9D3-5B0C6B2302A5}"/>
              </a:ext>
            </a:extLst>
          </p:cNvPr>
          <p:cNvSpPr/>
          <p:nvPr/>
        </p:nvSpPr>
        <p:spPr>
          <a:xfrm>
            <a:off x="6642140" y="4540395"/>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19C1D534-B8C9-6EF9-F5A1-985DAE0E9AAB}"/>
              </a:ext>
            </a:extLst>
          </p:cNvPr>
          <p:cNvSpPr/>
          <p:nvPr/>
        </p:nvSpPr>
        <p:spPr>
          <a:xfrm>
            <a:off x="7147798" y="438061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C2EB2102-02AF-46FD-2347-80AAEFBB5A20}"/>
              </a:ext>
            </a:extLst>
          </p:cNvPr>
          <p:cNvSpPr/>
          <p:nvPr/>
        </p:nvSpPr>
        <p:spPr>
          <a:xfrm>
            <a:off x="7244953" y="4430500"/>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710C4DE5-3EC8-9E1A-C4EC-D0F833977FC4}"/>
              </a:ext>
            </a:extLst>
          </p:cNvPr>
          <p:cNvSpPr/>
          <p:nvPr/>
        </p:nvSpPr>
        <p:spPr>
          <a:xfrm>
            <a:off x="7202749" y="3744981"/>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B14DDB67-F415-17DB-97D6-B84B8A752997}"/>
              </a:ext>
            </a:extLst>
          </p:cNvPr>
          <p:cNvSpPr/>
          <p:nvPr/>
        </p:nvSpPr>
        <p:spPr>
          <a:xfrm>
            <a:off x="7467362" y="5210241"/>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E53ECEA5-3341-C48B-FE24-FA91C234F62A}"/>
              </a:ext>
            </a:extLst>
          </p:cNvPr>
          <p:cNvSpPr/>
          <p:nvPr/>
        </p:nvSpPr>
        <p:spPr>
          <a:xfrm>
            <a:off x="7147798" y="505045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87BBBD58-4206-2963-3F5B-0417F5805DD5}"/>
              </a:ext>
            </a:extLst>
          </p:cNvPr>
          <p:cNvSpPr/>
          <p:nvPr/>
        </p:nvSpPr>
        <p:spPr>
          <a:xfrm>
            <a:off x="7244358" y="5100346"/>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E069FC62-47B9-1AEB-56EC-60583C86D561}"/>
              </a:ext>
            </a:extLst>
          </p:cNvPr>
          <p:cNvSpPr/>
          <p:nvPr/>
        </p:nvSpPr>
        <p:spPr>
          <a:xfrm>
            <a:off x="5381479" y="4412504"/>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E9FE3229-D6DD-CFCF-52F6-B86E89FB7724}"/>
              </a:ext>
            </a:extLst>
          </p:cNvPr>
          <p:cNvSpPr/>
          <p:nvPr/>
        </p:nvSpPr>
        <p:spPr>
          <a:xfrm>
            <a:off x="6642140" y="5880086"/>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C028A369-D0CC-0E72-EAE7-A2E4A3961EE2}"/>
              </a:ext>
            </a:extLst>
          </p:cNvPr>
          <p:cNvSpPr/>
          <p:nvPr/>
        </p:nvSpPr>
        <p:spPr>
          <a:xfrm>
            <a:off x="7147798" y="5720304"/>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6EC4D444-F8CE-EF9A-CB61-5F5EF43643E9}"/>
              </a:ext>
            </a:extLst>
          </p:cNvPr>
          <p:cNvSpPr/>
          <p:nvPr/>
        </p:nvSpPr>
        <p:spPr>
          <a:xfrm>
            <a:off x="7241977" y="5770192"/>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F1DD0333-36FB-F148-80FC-259981D6743F}"/>
              </a:ext>
            </a:extLst>
          </p:cNvPr>
          <p:cNvSpPr/>
          <p:nvPr/>
        </p:nvSpPr>
        <p:spPr>
          <a:xfrm>
            <a:off x="6239741" y="5084673"/>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DC5FB1CD-FE6C-9DAC-9547-AC2A07DBC261}"/>
              </a:ext>
            </a:extLst>
          </p:cNvPr>
          <p:cNvSpPr/>
          <p:nvPr/>
        </p:nvSpPr>
        <p:spPr>
          <a:xfrm>
            <a:off x="7467362" y="6549932"/>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3F1BF468-609D-A163-D801-B8086286DBBF}"/>
              </a:ext>
            </a:extLst>
          </p:cNvPr>
          <p:cNvSpPr/>
          <p:nvPr/>
        </p:nvSpPr>
        <p:spPr>
          <a:xfrm>
            <a:off x="7147798" y="639015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B6308CB4-5FCC-A043-3ECF-B9FD329950D4}"/>
              </a:ext>
            </a:extLst>
          </p:cNvPr>
          <p:cNvSpPr/>
          <p:nvPr/>
        </p:nvSpPr>
        <p:spPr>
          <a:xfrm>
            <a:off x="7240905" y="6440037"/>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B104F318-C411-0C5C-54E6-276ADEF0B850}"/>
              </a:ext>
            </a:extLst>
          </p:cNvPr>
          <p:cNvSpPr/>
          <p:nvPr/>
        </p:nvSpPr>
        <p:spPr>
          <a:xfrm>
            <a:off x="4957882" y="5752693"/>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291028BD-2879-4E77-3C8B-0ED1E43110B8}"/>
              </a:ext>
            </a:extLst>
          </p:cNvPr>
          <p:cNvSpPr/>
          <p:nvPr/>
        </p:nvSpPr>
        <p:spPr>
          <a:xfrm>
            <a:off x="8133874" y="5832364"/>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2" name="Text 30">
            <a:extLst>
              <a:ext uri="{FF2B5EF4-FFF2-40B4-BE49-F238E27FC236}">
                <a16:creationId xmlns:a16="http://schemas.microsoft.com/office/drawing/2014/main" id="{C8186872-EFBA-BD14-2E5F-156D82DB17AC}"/>
              </a:ext>
            </a:extLst>
          </p:cNvPr>
          <p:cNvSpPr/>
          <p:nvPr/>
        </p:nvSpPr>
        <p:spPr>
          <a:xfrm>
            <a:off x="7179863" y="6424364"/>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579480FE-B741-96CF-6A4C-44AEF4EF9D39}"/>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2FF93A24-0F4A-491D-E900-D8318FF0EF77}"/>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Tree>
    <p:extLst>
      <p:ext uri="{BB962C8B-B14F-4D97-AF65-F5344CB8AC3E}">
        <p14:creationId xmlns:p14="http://schemas.microsoft.com/office/powerpoint/2010/main" val="2416857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2B4A0-9733-4E4C-B66D-5F8CA5DE81D3}"/>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93D97443-8028-63DC-681F-D47FB119DEA7}"/>
              </a:ext>
            </a:extLst>
          </p:cNvPr>
          <p:cNvSpPr/>
          <p:nvPr/>
        </p:nvSpPr>
        <p:spPr>
          <a:xfrm>
            <a:off x="7307579" y="2799344"/>
            <a:ext cx="45719" cy="4221383"/>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8099CD1C-5B1E-F7B9-CA24-2227700BBEDF}"/>
              </a:ext>
            </a:extLst>
          </p:cNvPr>
          <p:cNvSpPr/>
          <p:nvPr/>
        </p:nvSpPr>
        <p:spPr>
          <a:xfrm>
            <a:off x="6642140" y="3126528"/>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2F48B116-B816-3F41-C09A-2760495A9A70}"/>
              </a:ext>
            </a:extLst>
          </p:cNvPr>
          <p:cNvSpPr/>
          <p:nvPr/>
        </p:nvSpPr>
        <p:spPr>
          <a:xfrm>
            <a:off x="7147798" y="296674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2C540081-02E7-55C3-39F3-14E11BF1E3EB}"/>
              </a:ext>
            </a:extLst>
          </p:cNvPr>
          <p:cNvSpPr/>
          <p:nvPr/>
        </p:nvSpPr>
        <p:spPr>
          <a:xfrm>
            <a:off x="7269004" y="3016633"/>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D89B0593-21E7-4B31-95A6-E469D66EE407}"/>
              </a:ext>
            </a:extLst>
          </p:cNvPr>
          <p:cNvSpPr/>
          <p:nvPr/>
        </p:nvSpPr>
        <p:spPr>
          <a:xfrm>
            <a:off x="4538067" y="2948172"/>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Introduction</a:t>
            </a:r>
            <a:endParaRPr lang="en-US" sz="1500" dirty="0">
              <a:solidFill>
                <a:srgbClr val="FF0000"/>
              </a:solidFill>
            </a:endParaRPr>
          </a:p>
        </p:txBody>
      </p:sp>
      <p:sp>
        <p:nvSpPr>
          <p:cNvPr id="8" name="Shape 6">
            <a:extLst>
              <a:ext uri="{FF2B5EF4-FFF2-40B4-BE49-F238E27FC236}">
                <a16:creationId xmlns:a16="http://schemas.microsoft.com/office/drawing/2014/main" id="{04901107-A76E-24A3-6ADB-776694ABF350}"/>
              </a:ext>
            </a:extLst>
          </p:cNvPr>
          <p:cNvSpPr/>
          <p:nvPr/>
        </p:nvSpPr>
        <p:spPr>
          <a:xfrm>
            <a:off x="7467362" y="3870669"/>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4C532EF3-3AB9-9AD0-7C38-8D4364504A74}"/>
              </a:ext>
            </a:extLst>
          </p:cNvPr>
          <p:cNvSpPr/>
          <p:nvPr/>
        </p:nvSpPr>
        <p:spPr>
          <a:xfrm>
            <a:off x="7147798" y="3710887"/>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699ABF01-AA37-1885-4626-D9BF33997115}"/>
              </a:ext>
            </a:extLst>
          </p:cNvPr>
          <p:cNvSpPr/>
          <p:nvPr/>
        </p:nvSpPr>
        <p:spPr>
          <a:xfrm>
            <a:off x="7245072" y="3760774"/>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2" name="Shape 10">
            <a:extLst>
              <a:ext uri="{FF2B5EF4-FFF2-40B4-BE49-F238E27FC236}">
                <a16:creationId xmlns:a16="http://schemas.microsoft.com/office/drawing/2014/main" id="{6060E47A-D9FE-6435-81BC-1751344D1B3D}"/>
              </a:ext>
            </a:extLst>
          </p:cNvPr>
          <p:cNvSpPr/>
          <p:nvPr/>
        </p:nvSpPr>
        <p:spPr>
          <a:xfrm>
            <a:off x="6642140" y="4540395"/>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BA2008BE-FDF9-BEB8-D752-4AAD4998A891}"/>
              </a:ext>
            </a:extLst>
          </p:cNvPr>
          <p:cNvSpPr/>
          <p:nvPr/>
        </p:nvSpPr>
        <p:spPr>
          <a:xfrm>
            <a:off x="7147798" y="438061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001C4C69-1867-64F6-9B81-5C41D537EFD7}"/>
              </a:ext>
            </a:extLst>
          </p:cNvPr>
          <p:cNvSpPr/>
          <p:nvPr/>
        </p:nvSpPr>
        <p:spPr>
          <a:xfrm>
            <a:off x="7244953" y="4430500"/>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1A811640-58F9-EC7B-17C8-82BA0B787330}"/>
              </a:ext>
            </a:extLst>
          </p:cNvPr>
          <p:cNvSpPr/>
          <p:nvPr/>
        </p:nvSpPr>
        <p:spPr>
          <a:xfrm>
            <a:off x="7202749" y="3744981"/>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75C2239C-507A-8E4E-ED07-3D2779F26717}"/>
              </a:ext>
            </a:extLst>
          </p:cNvPr>
          <p:cNvSpPr/>
          <p:nvPr/>
        </p:nvSpPr>
        <p:spPr>
          <a:xfrm>
            <a:off x="7467362" y="5210241"/>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B572E979-48D9-C233-1B07-21BC0A005564}"/>
              </a:ext>
            </a:extLst>
          </p:cNvPr>
          <p:cNvSpPr/>
          <p:nvPr/>
        </p:nvSpPr>
        <p:spPr>
          <a:xfrm>
            <a:off x="7147798" y="505045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2142F3BB-0CDA-726E-6E08-1BB9964BBD47}"/>
              </a:ext>
            </a:extLst>
          </p:cNvPr>
          <p:cNvSpPr/>
          <p:nvPr/>
        </p:nvSpPr>
        <p:spPr>
          <a:xfrm>
            <a:off x="7244358" y="5100346"/>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997AC51B-8DC0-ECDE-1DEA-9315C851C7CE}"/>
              </a:ext>
            </a:extLst>
          </p:cNvPr>
          <p:cNvSpPr/>
          <p:nvPr/>
        </p:nvSpPr>
        <p:spPr>
          <a:xfrm>
            <a:off x="5381479" y="4412504"/>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24B25167-40DC-33BB-1454-BB83D39CFA65}"/>
              </a:ext>
            </a:extLst>
          </p:cNvPr>
          <p:cNvSpPr/>
          <p:nvPr/>
        </p:nvSpPr>
        <p:spPr>
          <a:xfrm>
            <a:off x="6642140" y="5880086"/>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F9352AB3-3DEC-CBC1-DC8D-44B55FF8320A}"/>
              </a:ext>
            </a:extLst>
          </p:cNvPr>
          <p:cNvSpPr/>
          <p:nvPr/>
        </p:nvSpPr>
        <p:spPr>
          <a:xfrm>
            <a:off x="7147798" y="5720304"/>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EF1BDE74-F734-C5D4-5CBE-0B38BA45F0D3}"/>
              </a:ext>
            </a:extLst>
          </p:cNvPr>
          <p:cNvSpPr/>
          <p:nvPr/>
        </p:nvSpPr>
        <p:spPr>
          <a:xfrm>
            <a:off x="7241977" y="5770192"/>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E8F6AA43-F31D-551F-44D8-70ED2E72D50F}"/>
              </a:ext>
            </a:extLst>
          </p:cNvPr>
          <p:cNvSpPr/>
          <p:nvPr/>
        </p:nvSpPr>
        <p:spPr>
          <a:xfrm>
            <a:off x="6239741" y="5084673"/>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F1A2086B-D196-92C2-617D-461C9443EEC3}"/>
              </a:ext>
            </a:extLst>
          </p:cNvPr>
          <p:cNvSpPr/>
          <p:nvPr/>
        </p:nvSpPr>
        <p:spPr>
          <a:xfrm>
            <a:off x="7467362" y="6549932"/>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33E09DA5-00BA-5976-DFA9-690763BB94A7}"/>
              </a:ext>
            </a:extLst>
          </p:cNvPr>
          <p:cNvSpPr/>
          <p:nvPr/>
        </p:nvSpPr>
        <p:spPr>
          <a:xfrm>
            <a:off x="7147798" y="639015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A6363348-A7DB-2B9B-9FB4-4A91DE0D55F9}"/>
              </a:ext>
            </a:extLst>
          </p:cNvPr>
          <p:cNvSpPr/>
          <p:nvPr/>
        </p:nvSpPr>
        <p:spPr>
          <a:xfrm>
            <a:off x="7240905" y="6440037"/>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91E3C73B-46F2-D3C9-5102-59ACC2EA81A1}"/>
              </a:ext>
            </a:extLst>
          </p:cNvPr>
          <p:cNvSpPr/>
          <p:nvPr/>
        </p:nvSpPr>
        <p:spPr>
          <a:xfrm>
            <a:off x="4957882" y="5752693"/>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93E1B18B-28E3-C2DE-121E-B4435947782C}"/>
              </a:ext>
            </a:extLst>
          </p:cNvPr>
          <p:cNvSpPr/>
          <p:nvPr/>
        </p:nvSpPr>
        <p:spPr>
          <a:xfrm>
            <a:off x="8133874" y="5832364"/>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2" name="Text 30">
            <a:extLst>
              <a:ext uri="{FF2B5EF4-FFF2-40B4-BE49-F238E27FC236}">
                <a16:creationId xmlns:a16="http://schemas.microsoft.com/office/drawing/2014/main" id="{A286F092-B73F-A6E7-553C-134E0C2DF857}"/>
              </a:ext>
            </a:extLst>
          </p:cNvPr>
          <p:cNvSpPr/>
          <p:nvPr/>
        </p:nvSpPr>
        <p:spPr>
          <a:xfrm>
            <a:off x="7179863" y="6424364"/>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094DCBDE-1D63-7F3B-634D-BECBA10B10AB}"/>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FC508374-CDA5-3440-74F0-9DC984EAF0CB}"/>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Tree>
    <p:extLst>
      <p:ext uri="{BB962C8B-B14F-4D97-AF65-F5344CB8AC3E}">
        <p14:creationId xmlns:p14="http://schemas.microsoft.com/office/powerpoint/2010/main" val="1942026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873250"/>
            <a:ext cx="5701546"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ea typeface="Alexandria Semi Bold" pitchFamily="34" charset="-122"/>
                <a:cs typeface="Alexandria Semi Bold" pitchFamily="34" charset="-120"/>
              </a:rPr>
              <a:t>Introduction</a:t>
            </a:r>
            <a:endParaRPr lang="en-US" sz="4450" dirty="0">
              <a:solidFill>
                <a:srgbClr val="597DB9"/>
              </a:solidFill>
            </a:endParaRPr>
          </a:p>
        </p:txBody>
      </p:sp>
      <p:sp>
        <p:nvSpPr>
          <p:cNvPr id="3" name="Text 1"/>
          <p:cNvSpPr/>
          <p:nvPr/>
        </p:nvSpPr>
        <p:spPr>
          <a:xfrm>
            <a:off x="758309" y="2127455"/>
            <a:ext cx="4902752" cy="356235"/>
          </a:xfrm>
          <a:prstGeom prst="rect">
            <a:avLst/>
          </a:prstGeom>
          <a:noFill/>
          <a:ln/>
        </p:spPr>
        <p:txBody>
          <a:bodyPr wrap="none" lIns="0" tIns="0" rIns="0" bIns="0" rtlCol="0" anchor="t"/>
          <a:lstStyle/>
          <a:p>
            <a:pPr>
              <a:lnSpc>
                <a:spcPts val="2800"/>
              </a:lnSpc>
            </a:pPr>
            <a:r>
              <a:rPr lang="en-GB" sz="2200" dirty="0">
                <a:solidFill>
                  <a:srgbClr val="587CB8"/>
                </a:solidFill>
                <a:latin typeface="Alexandria Semi Bold" pitchFamily="34" charset="0"/>
                <a:cs typeface="Alexandria Semi Bold" pitchFamily="34" charset="-120"/>
              </a:rPr>
              <a:t>Significance of Highly Cited Articles</a:t>
            </a:r>
            <a:endParaRPr lang="en-US" sz="2200" dirty="0">
              <a:solidFill>
                <a:srgbClr val="587CB8"/>
              </a:solidFill>
              <a:latin typeface="Alexandria Semi Bold" pitchFamily="34" charset="0"/>
              <a:cs typeface="Alexandria Semi Bold" pitchFamily="34" charset="-120"/>
            </a:endParaRPr>
          </a:p>
        </p:txBody>
      </p:sp>
      <p:sp>
        <p:nvSpPr>
          <p:cNvPr id="4" name="Text 2"/>
          <p:cNvSpPr/>
          <p:nvPr/>
        </p:nvSpPr>
        <p:spPr>
          <a:xfrm>
            <a:off x="758309" y="2700264"/>
            <a:ext cx="5005493" cy="693420"/>
          </a:xfrm>
          <a:prstGeom prst="rect">
            <a:avLst/>
          </a:prstGeom>
          <a:noFill/>
          <a:ln/>
        </p:spPr>
        <p:txBody>
          <a:bodyPr wrap="square" lIns="0" tIns="0" rIns="0" bIns="0" rtlCol="0" anchor="t"/>
          <a:lstStyle/>
          <a:p>
            <a:pPr marL="0" indent="0">
              <a:lnSpc>
                <a:spcPts val="2700"/>
              </a:lnSpc>
              <a:buNone/>
            </a:pPr>
            <a:r>
              <a:rPr lang="en-GB" sz="1700" b="1" dirty="0">
                <a:latin typeface="Sitka Text Semibold" pitchFamily="2" charset="0"/>
                <a:cs typeface="Sora Light" pitchFamily="34" charset="-120"/>
              </a:rPr>
              <a:t>Shaping research priorities, fostering collaboration, and driving innovation.</a:t>
            </a:r>
            <a:endParaRPr lang="en-US" sz="1700" b="1" dirty="0">
              <a:latin typeface="Sitka Text Semibold" pitchFamily="2" charset="0"/>
              <a:cs typeface="Sora Light" pitchFamily="34" charset="-120"/>
            </a:endParaRPr>
          </a:p>
        </p:txBody>
      </p:sp>
      <p:sp>
        <p:nvSpPr>
          <p:cNvPr id="5" name="Text 3"/>
          <p:cNvSpPr/>
          <p:nvPr/>
        </p:nvSpPr>
        <p:spPr>
          <a:xfrm>
            <a:off x="758309" y="3935181"/>
            <a:ext cx="4018359"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Static Analysis Limitations</a:t>
            </a:r>
          </a:p>
        </p:txBody>
      </p:sp>
      <p:sp>
        <p:nvSpPr>
          <p:cNvPr id="6" name="Text 4"/>
          <p:cNvSpPr/>
          <p:nvPr/>
        </p:nvSpPr>
        <p:spPr>
          <a:xfrm>
            <a:off x="758309" y="4507990"/>
            <a:ext cx="4018359" cy="693420"/>
          </a:xfrm>
          <a:prstGeom prst="rect">
            <a:avLst/>
          </a:prstGeom>
          <a:noFill/>
          <a:ln/>
        </p:spPr>
        <p:txBody>
          <a:bodyPr wrap="square" lIns="0" tIns="0" rIns="0" bIns="0" rtlCol="0" anchor="t"/>
          <a:lstStyle/>
          <a:p>
            <a:pPr>
              <a:lnSpc>
                <a:spcPts val="2700"/>
              </a:lnSpc>
            </a:pPr>
            <a:r>
              <a:rPr lang="en-GB" sz="1700" b="1" dirty="0">
                <a:latin typeface="Sitka Text Semibold" pitchFamily="2" charset="0"/>
                <a:cs typeface="Sora Light" pitchFamily="34" charset="-120"/>
              </a:rPr>
              <a:t>Limitations in capturing temporal changes, identifying trends, and predicting dynamics.</a:t>
            </a:r>
            <a:endParaRPr lang="en-US" sz="1700" b="1" dirty="0">
              <a:latin typeface="Sitka Text Semibold" pitchFamily="2" charset="0"/>
              <a:cs typeface="Sora Light" pitchFamily="34" charset="-120"/>
            </a:endParaRPr>
          </a:p>
        </p:txBody>
      </p:sp>
      <p:sp>
        <p:nvSpPr>
          <p:cNvPr id="7" name="Text 5"/>
          <p:cNvSpPr/>
          <p:nvPr/>
        </p:nvSpPr>
        <p:spPr>
          <a:xfrm>
            <a:off x="7634885" y="2127455"/>
            <a:ext cx="2850713"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Dynamic Networks and Embeddings</a:t>
            </a:r>
          </a:p>
        </p:txBody>
      </p:sp>
      <p:sp>
        <p:nvSpPr>
          <p:cNvPr id="8" name="Text 6"/>
          <p:cNvSpPr/>
          <p:nvPr/>
        </p:nvSpPr>
        <p:spPr>
          <a:xfrm>
            <a:off x="7634885" y="2700264"/>
            <a:ext cx="5143855" cy="693420"/>
          </a:xfrm>
          <a:prstGeom prst="rect">
            <a:avLst/>
          </a:prstGeom>
          <a:noFill/>
          <a:ln/>
        </p:spPr>
        <p:txBody>
          <a:bodyPr wrap="square" lIns="0" tIns="0" rIns="0" bIns="0" rtlCol="0" anchor="t"/>
          <a:lstStyle/>
          <a:p>
            <a:pPr marL="0" marR="0" lvl="0" indent="0" algn="l" defTabSz="914400" rtl="0" eaLnBrk="0" fontAlgn="base" latinLnBrk="0" hangingPunct="0">
              <a:lnSpc>
                <a:spcPct val="100000"/>
              </a:lnSpc>
              <a:spcBef>
                <a:spcPct val="0"/>
              </a:spcBef>
              <a:spcAft>
                <a:spcPct val="0"/>
              </a:spcAft>
              <a:buClrTx/>
              <a:buSzTx/>
              <a:buFontTx/>
              <a:buNone/>
              <a:tabLst/>
            </a:pPr>
            <a:r>
              <a:rPr lang="en-GB" sz="1700" b="1" dirty="0">
                <a:latin typeface="Sitka Text Semibold" pitchFamily="2" charset="0"/>
                <a:cs typeface="Sora Light" pitchFamily="34" charset="-120"/>
              </a:rPr>
              <a:t>Use embeddings to track changes, reveal trends, and identify key works.</a:t>
            </a:r>
            <a:endParaRPr lang="en-IL" altLang="en-IL" sz="1700" b="1" dirty="0">
              <a:latin typeface="Sitka Text Semibold" pitchFamily="2" charset="0"/>
              <a:cs typeface="Sora Light" pitchFamily="34" charset="-120"/>
            </a:endParaRPr>
          </a:p>
        </p:txBody>
      </p:sp>
      <p:sp>
        <p:nvSpPr>
          <p:cNvPr id="11" name="Text 3">
            <a:extLst>
              <a:ext uri="{FF2B5EF4-FFF2-40B4-BE49-F238E27FC236}">
                <a16:creationId xmlns:a16="http://schemas.microsoft.com/office/drawing/2014/main" id="{89A68CC7-0D64-797D-C109-45E7D90C6A6B}"/>
              </a:ext>
            </a:extLst>
          </p:cNvPr>
          <p:cNvSpPr/>
          <p:nvPr/>
        </p:nvSpPr>
        <p:spPr>
          <a:xfrm>
            <a:off x="7634885" y="3935181"/>
            <a:ext cx="4018359"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Dynamic Citation Analysis</a:t>
            </a:r>
          </a:p>
        </p:txBody>
      </p:sp>
      <p:sp>
        <p:nvSpPr>
          <p:cNvPr id="12" name="Text 4">
            <a:extLst>
              <a:ext uri="{FF2B5EF4-FFF2-40B4-BE49-F238E27FC236}">
                <a16:creationId xmlns:a16="http://schemas.microsoft.com/office/drawing/2014/main" id="{F8846746-CDAC-E21D-A3CA-242F88B1846A}"/>
              </a:ext>
            </a:extLst>
          </p:cNvPr>
          <p:cNvSpPr/>
          <p:nvPr/>
        </p:nvSpPr>
        <p:spPr>
          <a:xfrm>
            <a:off x="7634885" y="4507990"/>
            <a:ext cx="4884775" cy="693420"/>
          </a:xfrm>
          <a:prstGeom prst="rect">
            <a:avLst/>
          </a:prstGeom>
          <a:noFill/>
          <a:ln/>
        </p:spPr>
        <p:txBody>
          <a:bodyPr wrap="square" lIns="0" tIns="0" rIns="0" bIns="0" rtlCol="0" anchor="t"/>
          <a:lstStyle/>
          <a:p>
            <a:pPr>
              <a:lnSpc>
                <a:spcPts val="2700"/>
              </a:lnSpc>
            </a:pPr>
            <a:r>
              <a:rPr lang="en-GB" sz="1700" b="1" dirty="0">
                <a:latin typeface="Sitka Text Semibold" pitchFamily="2" charset="0"/>
                <a:cs typeface="Sora Light" pitchFamily="34" charset="-120"/>
              </a:rPr>
              <a:t>Classify citation articles through embedding analysis.</a:t>
            </a:r>
            <a:endParaRPr lang="en-US" sz="1700" b="1" dirty="0">
              <a:latin typeface="Sitka Text Semibold" pitchFamily="2" charset="0"/>
              <a:cs typeface="Sora Light" pitchFamily="34" charset="-120"/>
            </a:endParaRPr>
          </a:p>
        </p:txBody>
      </p:sp>
      <p:pic>
        <p:nvPicPr>
          <p:cNvPr id="15" name="Image 0">
            <a:extLst>
              <a:ext uri="{FF2B5EF4-FFF2-40B4-BE49-F238E27FC236}">
                <a16:creationId xmlns:a16="http://schemas.microsoft.com/office/drawing/2014/main" id="{FFC0CB95-722E-C0DB-5659-8B9E08186755}"/>
              </a:ext>
            </a:extLst>
          </p:cNvPr>
          <p:cNvPicPr>
            <a:picLocks noChangeAspect="1"/>
          </p:cNvPicPr>
          <p:nvPr/>
        </p:nvPicPr>
        <p:blipFill>
          <a:blip r:embed="rId3"/>
          <a:stretch>
            <a:fillRect/>
          </a:stretch>
        </p:blipFill>
        <p:spPr>
          <a:xfrm>
            <a:off x="1186" y="6164494"/>
            <a:ext cx="14630400" cy="2065106"/>
          </a:xfrm>
          <a:prstGeom prst="rect">
            <a:avLst/>
          </a:prstGeom>
        </p:spPr>
      </p:pic>
    </p:spTree>
    <p:extLst>
      <p:ext uri="{BB962C8B-B14F-4D97-AF65-F5344CB8AC3E}">
        <p14:creationId xmlns:p14="http://schemas.microsoft.com/office/powerpoint/2010/main" val="3785190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0">
            <a:extLst>
              <a:ext uri="{FF2B5EF4-FFF2-40B4-BE49-F238E27FC236}">
                <a16:creationId xmlns:a16="http://schemas.microsoft.com/office/drawing/2014/main" id="{7BFDD066-4889-8012-3B5F-3A1325C9AEFC}"/>
              </a:ext>
            </a:extLst>
          </p:cNvPr>
          <p:cNvSpPr/>
          <p:nvPr/>
        </p:nvSpPr>
        <p:spPr>
          <a:xfrm>
            <a:off x="1850805" y="980947"/>
            <a:ext cx="10298430" cy="712708"/>
          </a:xfrm>
          <a:prstGeom prst="rect">
            <a:avLst/>
          </a:prstGeom>
          <a:noFill/>
          <a:ln/>
        </p:spPr>
        <p:txBody>
          <a:bodyPr wrap="none" lIns="0" tIns="0" rIns="0" bIns="0" rtlCol="0" anchor="ctr"/>
          <a:lstStyle/>
          <a:p>
            <a:pPr marL="0" indent="0" algn="ctr">
              <a:lnSpc>
                <a:spcPts val="5600"/>
              </a:lnSpc>
              <a:buNone/>
            </a:pPr>
            <a:r>
              <a:rPr lang="en-US" sz="4450" dirty="0">
                <a:solidFill>
                  <a:srgbClr val="597DB9"/>
                </a:solidFill>
                <a:latin typeface="Alexandria Semi Bold" pitchFamily="34" charset="0"/>
                <a:cs typeface="Alexandria Semi Bold" pitchFamily="34" charset="-120"/>
              </a:rPr>
              <a:t>Citation Dynamic Network Nature</a:t>
            </a:r>
          </a:p>
        </p:txBody>
      </p:sp>
      <p:sp>
        <p:nvSpPr>
          <p:cNvPr id="39" name="Shape 1">
            <a:extLst>
              <a:ext uri="{FF2B5EF4-FFF2-40B4-BE49-F238E27FC236}">
                <a16:creationId xmlns:a16="http://schemas.microsoft.com/office/drawing/2014/main" id="{575CA0D8-E30A-0FA9-34DB-2A99FBC828FF}"/>
              </a:ext>
            </a:extLst>
          </p:cNvPr>
          <p:cNvSpPr/>
          <p:nvPr/>
        </p:nvSpPr>
        <p:spPr>
          <a:xfrm>
            <a:off x="1631611" y="2722100"/>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40" name="Text 2">
            <a:extLst>
              <a:ext uri="{FF2B5EF4-FFF2-40B4-BE49-F238E27FC236}">
                <a16:creationId xmlns:a16="http://schemas.microsoft.com/office/drawing/2014/main" id="{5E035791-B877-A756-7C85-4C98CF6E7FD2}"/>
              </a:ext>
            </a:extLst>
          </p:cNvPr>
          <p:cNvSpPr/>
          <p:nvPr/>
        </p:nvSpPr>
        <p:spPr>
          <a:xfrm>
            <a:off x="2227281" y="2722100"/>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Irreversibility of Edges</a:t>
            </a:r>
          </a:p>
        </p:txBody>
      </p:sp>
      <p:sp>
        <p:nvSpPr>
          <p:cNvPr id="41" name="Text 3">
            <a:extLst>
              <a:ext uri="{FF2B5EF4-FFF2-40B4-BE49-F238E27FC236}">
                <a16:creationId xmlns:a16="http://schemas.microsoft.com/office/drawing/2014/main" id="{0A65F036-1041-53B8-D77E-A4A04CD28841}"/>
              </a:ext>
            </a:extLst>
          </p:cNvPr>
          <p:cNvSpPr/>
          <p:nvPr/>
        </p:nvSpPr>
        <p:spPr>
          <a:xfrm>
            <a:off x="2227281" y="3208232"/>
            <a:ext cx="3631168" cy="1040130"/>
          </a:xfrm>
          <a:prstGeom prst="rect">
            <a:avLst/>
          </a:prstGeom>
          <a:noFill/>
          <a:ln/>
        </p:spPr>
        <p:txBody>
          <a:bodyPr wrap="square" lIns="0" tIns="0" rIns="0" bIns="0" rtlCol="0" anchor="t"/>
          <a:lstStyle/>
          <a:p>
            <a:pPr marL="0" indent="0">
              <a:lnSpc>
                <a:spcPts val="2700"/>
              </a:lnSpc>
              <a:buNone/>
            </a:pPr>
            <a:r>
              <a:rPr lang="en-GB" sz="1700" b="1" dirty="0">
                <a:latin typeface="Sitka Text Semibold" pitchFamily="2" charset="0"/>
                <a:cs typeface="Sora Light" pitchFamily="34" charset="-120"/>
              </a:rPr>
              <a:t>Citations are permanent and unidirectional, highlighting the enduring impact of foundational works.</a:t>
            </a:r>
            <a:endParaRPr lang="en-US" sz="1700" b="1" dirty="0">
              <a:latin typeface="Sitka Text Semibold" pitchFamily="2" charset="0"/>
              <a:cs typeface="Sora Light" pitchFamily="34" charset="-120"/>
            </a:endParaRPr>
          </a:p>
        </p:txBody>
      </p:sp>
      <p:sp>
        <p:nvSpPr>
          <p:cNvPr id="42" name="Shape 4">
            <a:extLst>
              <a:ext uri="{FF2B5EF4-FFF2-40B4-BE49-F238E27FC236}">
                <a16:creationId xmlns:a16="http://schemas.microsoft.com/office/drawing/2014/main" id="{2D1D5ACE-9469-4796-41B4-8FFE7007E120}"/>
              </a:ext>
            </a:extLst>
          </p:cNvPr>
          <p:cNvSpPr/>
          <p:nvPr/>
        </p:nvSpPr>
        <p:spPr>
          <a:xfrm>
            <a:off x="8702853" y="2722100"/>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43" name="Text 5">
            <a:extLst>
              <a:ext uri="{FF2B5EF4-FFF2-40B4-BE49-F238E27FC236}">
                <a16:creationId xmlns:a16="http://schemas.microsoft.com/office/drawing/2014/main" id="{AEDE3FD8-3E88-6E5B-6F2E-8ADB182B6F36}"/>
              </a:ext>
            </a:extLst>
          </p:cNvPr>
          <p:cNvSpPr/>
          <p:nvPr/>
        </p:nvSpPr>
        <p:spPr>
          <a:xfrm>
            <a:off x="9298522" y="2722100"/>
            <a:ext cx="3189327"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Node Longevity</a:t>
            </a:r>
          </a:p>
        </p:txBody>
      </p:sp>
      <p:sp>
        <p:nvSpPr>
          <p:cNvPr id="44" name="Text 6">
            <a:extLst>
              <a:ext uri="{FF2B5EF4-FFF2-40B4-BE49-F238E27FC236}">
                <a16:creationId xmlns:a16="http://schemas.microsoft.com/office/drawing/2014/main" id="{32F86ED3-BF9B-7735-6FA3-001DD29DC9E5}"/>
              </a:ext>
            </a:extLst>
          </p:cNvPr>
          <p:cNvSpPr/>
          <p:nvPr/>
        </p:nvSpPr>
        <p:spPr>
          <a:xfrm>
            <a:off x="9298522" y="3208232"/>
            <a:ext cx="3631168" cy="1386840"/>
          </a:xfrm>
          <a:prstGeom prst="rect">
            <a:avLst/>
          </a:prstGeom>
          <a:noFill/>
          <a:ln/>
        </p:spPr>
        <p:txBody>
          <a:bodyPr wrap="square" lIns="0" tIns="0" rIns="0" bIns="0" rtlCol="0" anchor="t"/>
          <a:lstStyle/>
          <a:p>
            <a:pPr marL="0" indent="0">
              <a:lnSpc>
                <a:spcPts val="2700"/>
              </a:lnSpc>
              <a:buNone/>
            </a:pPr>
            <a:r>
              <a:rPr lang="en-GB" sz="1700" b="1" dirty="0">
                <a:latin typeface="Sitka Text Semibold" pitchFamily="2" charset="0"/>
                <a:cs typeface="Sora Light" pitchFamily="34" charset="-120"/>
              </a:rPr>
              <a:t>Articles remain relevant for years, anchoring the evolving research landscape.</a:t>
            </a:r>
            <a:endParaRPr lang="en-US" sz="1700" b="1" dirty="0">
              <a:latin typeface="Sitka Text Semibold" pitchFamily="2" charset="0"/>
              <a:cs typeface="Sora Light" pitchFamily="34" charset="-120"/>
            </a:endParaRPr>
          </a:p>
        </p:txBody>
      </p:sp>
      <p:sp>
        <p:nvSpPr>
          <p:cNvPr id="45" name="Shape 7">
            <a:extLst>
              <a:ext uri="{FF2B5EF4-FFF2-40B4-BE49-F238E27FC236}">
                <a16:creationId xmlns:a16="http://schemas.microsoft.com/office/drawing/2014/main" id="{3FB8C8FE-0177-AFC4-FF43-AAB50808BBF2}"/>
              </a:ext>
            </a:extLst>
          </p:cNvPr>
          <p:cNvSpPr/>
          <p:nvPr/>
        </p:nvSpPr>
        <p:spPr>
          <a:xfrm>
            <a:off x="8702852" y="5102517"/>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46" name="Text 8">
            <a:extLst>
              <a:ext uri="{FF2B5EF4-FFF2-40B4-BE49-F238E27FC236}">
                <a16:creationId xmlns:a16="http://schemas.microsoft.com/office/drawing/2014/main" id="{B1BE57D2-C1F2-0714-A5AE-E63E7B81774C}"/>
              </a:ext>
            </a:extLst>
          </p:cNvPr>
          <p:cNvSpPr/>
          <p:nvPr/>
        </p:nvSpPr>
        <p:spPr>
          <a:xfrm>
            <a:off x="9298522" y="5102517"/>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Citation Burstiness</a:t>
            </a:r>
          </a:p>
        </p:txBody>
      </p:sp>
      <p:sp>
        <p:nvSpPr>
          <p:cNvPr id="47" name="Text 9">
            <a:extLst>
              <a:ext uri="{FF2B5EF4-FFF2-40B4-BE49-F238E27FC236}">
                <a16:creationId xmlns:a16="http://schemas.microsoft.com/office/drawing/2014/main" id="{427B6650-8432-5AC0-EE01-A3949C2E93C9}"/>
              </a:ext>
            </a:extLst>
          </p:cNvPr>
          <p:cNvSpPr/>
          <p:nvPr/>
        </p:nvSpPr>
        <p:spPr>
          <a:xfrm>
            <a:off x="9298522" y="5588649"/>
            <a:ext cx="3631168" cy="1040130"/>
          </a:xfrm>
          <a:prstGeom prst="rect">
            <a:avLst/>
          </a:prstGeom>
          <a:noFill/>
          <a:ln/>
        </p:spPr>
        <p:txBody>
          <a:bodyPr wrap="square" lIns="0" tIns="0" rIns="0" bIns="0" rtlCol="0" anchor="t"/>
          <a:lstStyle/>
          <a:p>
            <a:pPr marL="0" indent="0">
              <a:lnSpc>
                <a:spcPts val="2700"/>
              </a:lnSpc>
              <a:buNone/>
            </a:pPr>
            <a:r>
              <a:rPr lang="en-GB" sz="1700" b="1" dirty="0">
                <a:latin typeface="Sitka Text Semibold" pitchFamily="2" charset="0"/>
                <a:cs typeface="Sora Light" pitchFamily="34" charset="-120"/>
              </a:rPr>
              <a:t>Citations surge with trends, paradigm shifts, or discoveries, highlighting research focus shifts.</a:t>
            </a:r>
            <a:endParaRPr lang="en-US" sz="1700" b="1" dirty="0">
              <a:latin typeface="Sitka Text Semibold" pitchFamily="2" charset="0"/>
              <a:cs typeface="Sora Light" pitchFamily="34" charset="-120"/>
            </a:endParaRPr>
          </a:p>
        </p:txBody>
      </p:sp>
      <p:sp>
        <p:nvSpPr>
          <p:cNvPr id="48" name="Shape 1">
            <a:extLst>
              <a:ext uri="{FF2B5EF4-FFF2-40B4-BE49-F238E27FC236}">
                <a16:creationId xmlns:a16="http://schemas.microsoft.com/office/drawing/2014/main" id="{22840C41-C0B2-FEB7-C314-BB3C37A95551}"/>
              </a:ext>
            </a:extLst>
          </p:cNvPr>
          <p:cNvSpPr/>
          <p:nvPr/>
        </p:nvSpPr>
        <p:spPr>
          <a:xfrm>
            <a:off x="1631611" y="5102517"/>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49" name="Text 2">
            <a:extLst>
              <a:ext uri="{FF2B5EF4-FFF2-40B4-BE49-F238E27FC236}">
                <a16:creationId xmlns:a16="http://schemas.microsoft.com/office/drawing/2014/main" id="{D558CDC1-DC53-ED0A-2700-22A6DDD03FC1}"/>
              </a:ext>
            </a:extLst>
          </p:cNvPr>
          <p:cNvSpPr/>
          <p:nvPr/>
        </p:nvSpPr>
        <p:spPr>
          <a:xfrm>
            <a:off x="2227281" y="5102517"/>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Hierarchical Structure of Influence</a:t>
            </a:r>
          </a:p>
        </p:txBody>
      </p:sp>
      <p:sp>
        <p:nvSpPr>
          <p:cNvPr id="50" name="Text 3">
            <a:extLst>
              <a:ext uri="{FF2B5EF4-FFF2-40B4-BE49-F238E27FC236}">
                <a16:creationId xmlns:a16="http://schemas.microsoft.com/office/drawing/2014/main" id="{DB584EF7-4157-E6F1-6689-FC7F527F75E9}"/>
              </a:ext>
            </a:extLst>
          </p:cNvPr>
          <p:cNvSpPr/>
          <p:nvPr/>
        </p:nvSpPr>
        <p:spPr>
          <a:xfrm>
            <a:off x="2227280" y="5588649"/>
            <a:ext cx="4576921" cy="1040130"/>
          </a:xfrm>
          <a:prstGeom prst="rect">
            <a:avLst/>
          </a:prstGeom>
          <a:noFill/>
          <a:ln/>
        </p:spPr>
        <p:txBody>
          <a:bodyPr wrap="square" lIns="0" tIns="0" rIns="0" bIns="0" rtlCol="0" anchor="t"/>
          <a:lstStyle/>
          <a:p>
            <a:pPr marL="0" indent="0">
              <a:lnSpc>
                <a:spcPct val="150000"/>
              </a:lnSpc>
              <a:buNone/>
            </a:pPr>
            <a:r>
              <a:rPr lang="en-GB" sz="1700" b="1" dirty="0">
                <a:latin typeface="Sitka Text Semibold" pitchFamily="2" charset="0"/>
                <a:cs typeface="Sora Light" pitchFamily="34" charset="-120"/>
              </a:rPr>
              <a:t>Citation networks flow hierarchically, with older works as "roots" and newer works building on them.</a:t>
            </a:r>
            <a:endParaRPr lang="en-US" sz="1700" b="1" dirty="0">
              <a:latin typeface="Sitka Text Semibold" pitchFamily="2" charset="0"/>
              <a:cs typeface="Sora Light" pitchFamily="34" charset="-120"/>
            </a:endParaRPr>
          </a:p>
        </p:txBody>
      </p:sp>
    </p:spTree>
    <p:extLst>
      <p:ext uri="{BB962C8B-B14F-4D97-AF65-F5344CB8AC3E}">
        <p14:creationId xmlns:p14="http://schemas.microsoft.com/office/powerpoint/2010/main" val="3117297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811A5-8E31-CEB0-6D22-1F5B69FF1A9F}"/>
            </a:ext>
          </a:extLst>
        </p:cNvPr>
        <p:cNvGrpSpPr/>
        <p:nvPr/>
      </p:nvGrpSpPr>
      <p:grpSpPr>
        <a:xfrm>
          <a:off x="0" y="0"/>
          <a:ext cx="0" cy="0"/>
          <a:chOff x="0" y="0"/>
          <a:chExt cx="0" cy="0"/>
        </a:xfrm>
      </p:grpSpPr>
      <p:pic>
        <p:nvPicPr>
          <p:cNvPr id="3" name="Picture 2" descr="A white circles and lines connected to each other&#10;&#10;Description automatically generated">
            <a:extLst>
              <a:ext uri="{FF2B5EF4-FFF2-40B4-BE49-F238E27FC236}">
                <a16:creationId xmlns:a16="http://schemas.microsoft.com/office/drawing/2014/main" id="{3D481885-38BF-EE10-AD10-74DAD43ADDD2}"/>
              </a:ext>
            </a:extLst>
          </p:cNvPr>
          <p:cNvPicPr>
            <a:picLocks noChangeAspect="1"/>
          </p:cNvPicPr>
          <p:nvPr/>
        </p:nvPicPr>
        <p:blipFill>
          <a:blip r:embed="rId3"/>
          <a:stretch>
            <a:fillRect/>
          </a:stretch>
        </p:blipFill>
        <p:spPr>
          <a:xfrm>
            <a:off x="1052530" y="709559"/>
            <a:ext cx="12766212" cy="7180994"/>
          </a:xfrm>
          <a:prstGeom prst="rect">
            <a:avLst/>
          </a:prstGeom>
        </p:spPr>
      </p:pic>
    </p:spTree>
    <p:extLst>
      <p:ext uri="{BB962C8B-B14F-4D97-AF65-F5344CB8AC3E}">
        <p14:creationId xmlns:p14="http://schemas.microsoft.com/office/powerpoint/2010/main" val="332413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795EB-5C5F-7FA2-8A21-0E81ACB2809E}"/>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3E4816D8-0867-8064-42A1-4860DACF11E9}"/>
              </a:ext>
            </a:extLst>
          </p:cNvPr>
          <p:cNvSpPr/>
          <p:nvPr/>
        </p:nvSpPr>
        <p:spPr>
          <a:xfrm>
            <a:off x="7307579" y="2799344"/>
            <a:ext cx="45719" cy="4221383"/>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DD1B56B3-F7D0-F9B3-C1BF-166F08A7B47E}"/>
              </a:ext>
            </a:extLst>
          </p:cNvPr>
          <p:cNvSpPr/>
          <p:nvPr/>
        </p:nvSpPr>
        <p:spPr>
          <a:xfrm>
            <a:off x="6642140" y="3126528"/>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AEC9FDF8-A99A-B680-ED7E-FD259C567FC5}"/>
              </a:ext>
            </a:extLst>
          </p:cNvPr>
          <p:cNvSpPr/>
          <p:nvPr/>
        </p:nvSpPr>
        <p:spPr>
          <a:xfrm>
            <a:off x="7147798" y="296674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8D987990-7417-BF0B-23BD-A1A65100369E}"/>
              </a:ext>
            </a:extLst>
          </p:cNvPr>
          <p:cNvSpPr/>
          <p:nvPr/>
        </p:nvSpPr>
        <p:spPr>
          <a:xfrm>
            <a:off x="7269004" y="3016633"/>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296D561B-8E4B-1FF0-EA92-A198215D7594}"/>
              </a:ext>
            </a:extLst>
          </p:cNvPr>
          <p:cNvSpPr/>
          <p:nvPr/>
        </p:nvSpPr>
        <p:spPr>
          <a:xfrm>
            <a:off x="4538067" y="2948172"/>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03BA0F3D-4507-4FCD-C66F-A5C6FBA97D32}"/>
              </a:ext>
            </a:extLst>
          </p:cNvPr>
          <p:cNvSpPr/>
          <p:nvPr/>
        </p:nvSpPr>
        <p:spPr>
          <a:xfrm>
            <a:off x="7467362" y="3870669"/>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9240400D-03BC-77BC-C539-30548367813E}"/>
              </a:ext>
            </a:extLst>
          </p:cNvPr>
          <p:cNvSpPr/>
          <p:nvPr/>
        </p:nvSpPr>
        <p:spPr>
          <a:xfrm>
            <a:off x="7147798" y="3710887"/>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E5E07BA5-824D-E62F-F885-115F6D834136}"/>
              </a:ext>
            </a:extLst>
          </p:cNvPr>
          <p:cNvSpPr/>
          <p:nvPr/>
        </p:nvSpPr>
        <p:spPr>
          <a:xfrm>
            <a:off x="7245072" y="3760774"/>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2" name="Shape 10">
            <a:extLst>
              <a:ext uri="{FF2B5EF4-FFF2-40B4-BE49-F238E27FC236}">
                <a16:creationId xmlns:a16="http://schemas.microsoft.com/office/drawing/2014/main" id="{F78217F1-4F55-CB57-4827-CF89B0D5EBFC}"/>
              </a:ext>
            </a:extLst>
          </p:cNvPr>
          <p:cNvSpPr/>
          <p:nvPr/>
        </p:nvSpPr>
        <p:spPr>
          <a:xfrm>
            <a:off x="6642140" y="4540395"/>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BC4C9A2F-5A1F-7479-550C-68FE8959BB8F}"/>
              </a:ext>
            </a:extLst>
          </p:cNvPr>
          <p:cNvSpPr/>
          <p:nvPr/>
        </p:nvSpPr>
        <p:spPr>
          <a:xfrm>
            <a:off x="7147798" y="438061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79AEDBC6-4608-E8AF-4A6F-2DC705BCAF41}"/>
              </a:ext>
            </a:extLst>
          </p:cNvPr>
          <p:cNvSpPr/>
          <p:nvPr/>
        </p:nvSpPr>
        <p:spPr>
          <a:xfrm>
            <a:off x="7244953" y="4430500"/>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93E96EEF-0E0C-1952-110A-8264BAB89116}"/>
              </a:ext>
            </a:extLst>
          </p:cNvPr>
          <p:cNvSpPr/>
          <p:nvPr/>
        </p:nvSpPr>
        <p:spPr>
          <a:xfrm>
            <a:off x="7202749" y="3744981"/>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Research Objectives</a:t>
            </a:r>
            <a:endParaRPr lang="en-US" sz="1500" dirty="0">
              <a:solidFill>
                <a:srgbClr val="FF0000"/>
              </a:solidFill>
            </a:endParaRPr>
          </a:p>
        </p:txBody>
      </p:sp>
      <p:sp>
        <p:nvSpPr>
          <p:cNvPr id="16" name="Shape 14">
            <a:extLst>
              <a:ext uri="{FF2B5EF4-FFF2-40B4-BE49-F238E27FC236}">
                <a16:creationId xmlns:a16="http://schemas.microsoft.com/office/drawing/2014/main" id="{0B8F6D09-55E1-5F2C-2013-E7A77D33F351}"/>
              </a:ext>
            </a:extLst>
          </p:cNvPr>
          <p:cNvSpPr/>
          <p:nvPr/>
        </p:nvSpPr>
        <p:spPr>
          <a:xfrm>
            <a:off x="7467362" y="5210241"/>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DCB01ABD-1A67-404B-216D-F2C77653FE3F}"/>
              </a:ext>
            </a:extLst>
          </p:cNvPr>
          <p:cNvSpPr/>
          <p:nvPr/>
        </p:nvSpPr>
        <p:spPr>
          <a:xfrm>
            <a:off x="7147798" y="505045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1C695E5B-6E68-92F0-D85F-3DDC2E63F89E}"/>
              </a:ext>
            </a:extLst>
          </p:cNvPr>
          <p:cNvSpPr/>
          <p:nvPr/>
        </p:nvSpPr>
        <p:spPr>
          <a:xfrm>
            <a:off x="7244358" y="5100346"/>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AA51FE12-C1A2-BFB9-1FB9-17110679EB57}"/>
              </a:ext>
            </a:extLst>
          </p:cNvPr>
          <p:cNvSpPr/>
          <p:nvPr/>
        </p:nvSpPr>
        <p:spPr>
          <a:xfrm>
            <a:off x="5381479" y="4412504"/>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80957342-B895-BFF8-AB7E-9758564A0CAE}"/>
              </a:ext>
            </a:extLst>
          </p:cNvPr>
          <p:cNvSpPr/>
          <p:nvPr/>
        </p:nvSpPr>
        <p:spPr>
          <a:xfrm>
            <a:off x="6642140" y="5880086"/>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52A6F63D-BC9C-4E1A-6D4B-B279AF565B74}"/>
              </a:ext>
            </a:extLst>
          </p:cNvPr>
          <p:cNvSpPr/>
          <p:nvPr/>
        </p:nvSpPr>
        <p:spPr>
          <a:xfrm>
            <a:off x="7147798" y="5720304"/>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4A5AD080-240C-0BCD-8D0B-E2485484DB28}"/>
              </a:ext>
            </a:extLst>
          </p:cNvPr>
          <p:cNvSpPr/>
          <p:nvPr/>
        </p:nvSpPr>
        <p:spPr>
          <a:xfrm>
            <a:off x="7241977" y="5770192"/>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8BD175FF-2ED9-751B-58E6-E43442F41ECA}"/>
              </a:ext>
            </a:extLst>
          </p:cNvPr>
          <p:cNvSpPr/>
          <p:nvPr/>
        </p:nvSpPr>
        <p:spPr>
          <a:xfrm>
            <a:off x="6239741" y="5084673"/>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BF61D29E-1533-6776-DC0E-408427D913FC}"/>
              </a:ext>
            </a:extLst>
          </p:cNvPr>
          <p:cNvSpPr/>
          <p:nvPr/>
        </p:nvSpPr>
        <p:spPr>
          <a:xfrm>
            <a:off x="7467362" y="6549932"/>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45BB140A-A325-E73D-8FEF-A26B92A7D0A8}"/>
              </a:ext>
            </a:extLst>
          </p:cNvPr>
          <p:cNvSpPr/>
          <p:nvPr/>
        </p:nvSpPr>
        <p:spPr>
          <a:xfrm>
            <a:off x="7147798" y="639015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1E29FAD5-CE9A-17AB-F0F0-F2A5F8D4F29E}"/>
              </a:ext>
            </a:extLst>
          </p:cNvPr>
          <p:cNvSpPr/>
          <p:nvPr/>
        </p:nvSpPr>
        <p:spPr>
          <a:xfrm>
            <a:off x="7240905" y="6440037"/>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AEE1C38B-94E5-2E92-54CF-E5533DCC1AF0}"/>
              </a:ext>
            </a:extLst>
          </p:cNvPr>
          <p:cNvSpPr/>
          <p:nvPr/>
        </p:nvSpPr>
        <p:spPr>
          <a:xfrm>
            <a:off x="4957882" y="5752693"/>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5B4A75B9-B05E-667E-3B4F-F8589C36C28A}"/>
              </a:ext>
            </a:extLst>
          </p:cNvPr>
          <p:cNvSpPr/>
          <p:nvPr/>
        </p:nvSpPr>
        <p:spPr>
          <a:xfrm>
            <a:off x="8133874" y="5832364"/>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2" name="Text 30">
            <a:extLst>
              <a:ext uri="{FF2B5EF4-FFF2-40B4-BE49-F238E27FC236}">
                <a16:creationId xmlns:a16="http://schemas.microsoft.com/office/drawing/2014/main" id="{F5A2C246-FB33-1255-D1F0-EE3B7FEE1A4F}"/>
              </a:ext>
            </a:extLst>
          </p:cNvPr>
          <p:cNvSpPr/>
          <p:nvPr/>
        </p:nvSpPr>
        <p:spPr>
          <a:xfrm>
            <a:off x="7179863" y="6424364"/>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9B94AA40-C57F-24F7-C855-689A313EAE83}"/>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14AB3FE6-9D71-EE25-E8C8-7A2F701389AD}"/>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Tree>
    <p:extLst>
      <p:ext uri="{BB962C8B-B14F-4D97-AF65-F5344CB8AC3E}">
        <p14:creationId xmlns:p14="http://schemas.microsoft.com/office/powerpoint/2010/main" val="1209455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887736"/>
            <a:ext cx="5701546" cy="712708"/>
          </a:xfrm>
          <a:prstGeom prst="rect">
            <a:avLst/>
          </a:prstGeom>
          <a:noFill/>
          <a:ln/>
        </p:spPr>
        <p:txBody>
          <a:bodyPr wrap="none" lIns="0" tIns="0" rIns="0" bIns="0" rtlCol="0" anchor="t"/>
          <a:lstStyle/>
          <a:p>
            <a:pPr indent="0">
              <a:lnSpc>
                <a:spcPts val="5600"/>
              </a:lnSpc>
              <a:buNone/>
            </a:pPr>
            <a:r>
              <a:rPr lang="en-US" sz="4450" dirty="0">
                <a:solidFill>
                  <a:srgbClr val="597DB9"/>
                </a:solidFill>
                <a:latin typeface="Alexandria Semi Bold" pitchFamily="34" charset="0"/>
                <a:cs typeface="Alexandria Semi Bold" pitchFamily="34" charset="-120"/>
              </a:rPr>
              <a:t>Project Objectives</a:t>
            </a:r>
          </a:p>
        </p:txBody>
      </p:sp>
      <p:sp>
        <p:nvSpPr>
          <p:cNvPr id="3" name="Text 1"/>
          <p:cNvSpPr/>
          <p:nvPr/>
        </p:nvSpPr>
        <p:spPr>
          <a:xfrm>
            <a:off x="758309" y="3033713"/>
            <a:ext cx="7902806" cy="693420"/>
          </a:xfrm>
          <a:prstGeom prst="rect">
            <a:avLst/>
          </a:prstGeom>
          <a:noFill/>
          <a:ln/>
        </p:spPr>
        <p:txBody>
          <a:bodyPr wrap="square" lIns="0" tIns="0" rIns="0" bIns="0" rtlCol="0" anchor="t"/>
          <a:lstStyle/>
          <a:p>
            <a:pPr marL="0" indent="0">
              <a:lnSpc>
                <a:spcPts val="2700"/>
              </a:lnSpc>
              <a:buNone/>
            </a:pPr>
            <a:r>
              <a:rPr lang="en-GB" sz="1700" b="1" dirty="0">
                <a:latin typeface="Sitka Text Semibold" pitchFamily="2" charset="0"/>
                <a:cs typeface="Sora Light" pitchFamily="34" charset="-120"/>
              </a:rPr>
              <a:t>The approach focuses on three interconnected objectives providing a comprehensive understanding of citation networks:</a:t>
            </a:r>
            <a:endParaRPr lang="en-US" sz="1700" b="1" dirty="0">
              <a:latin typeface="Sitka Text Semibold" pitchFamily="2" charset="0"/>
              <a:cs typeface="Sora Light" pitchFamily="34" charset="-120"/>
            </a:endParaRPr>
          </a:p>
        </p:txBody>
      </p:sp>
      <p:sp>
        <p:nvSpPr>
          <p:cNvPr id="4" name="Shape 2"/>
          <p:cNvSpPr/>
          <p:nvPr/>
        </p:nvSpPr>
        <p:spPr>
          <a:xfrm>
            <a:off x="596384" y="4635818"/>
            <a:ext cx="4154567"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5" name="Text 3"/>
          <p:cNvSpPr/>
          <p:nvPr/>
        </p:nvSpPr>
        <p:spPr>
          <a:xfrm>
            <a:off x="596384" y="5177314"/>
            <a:ext cx="3450669"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Develop Scalable Models</a:t>
            </a:r>
          </a:p>
        </p:txBody>
      </p:sp>
      <p:sp>
        <p:nvSpPr>
          <p:cNvPr id="6" name="Text 4"/>
          <p:cNvSpPr/>
          <p:nvPr/>
        </p:nvSpPr>
        <p:spPr>
          <a:xfrm>
            <a:off x="596384" y="5663446"/>
            <a:ext cx="4154567" cy="69342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Create an efficient embedding model for large-scale analysis.</a:t>
            </a:r>
          </a:p>
        </p:txBody>
      </p:sp>
      <p:sp>
        <p:nvSpPr>
          <p:cNvPr id="7" name="Shape 5"/>
          <p:cNvSpPr/>
          <p:nvPr/>
        </p:nvSpPr>
        <p:spPr>
          <a:xfrm>
            <a:off x="5075873" y="4310777"/>
            <a:ext cx="4154686"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8" name="Text 6"/>
          <p:cNvSpPr/>
          <p:nvPr/>
        </p:nvSpPr>
        <p:spPr>
          <a:xfrm>
            <a:off x="5075873" y="4852273"/>
            <a:ext cx="2855238"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Identify Patterns</a:t>
            </a:r>
          </a:p>
        </p:txBody>
      </p:sp>
      <p:sp>
        <p:nvSpPr>
          <p:cNvPr id="9" name="Text 7"/>
          <p:cNvSpPr/>
          <p:nvPr/>
        </p:nvSpPr>
        <p:spPr>
          <a:xfrm>
            <a:off x="5075873" y="5338405"/>
            <a:ext cx="4154686" cy="69342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Analyze node classifications within the citation dynamic network and be able to validate the results.</a:t>
            </a:r>
          </a:p>
        </p:txBody>
      </p:sp>
      <p:sp>
        <p:nvSpPr>
          <p:cNvPr id="10" name="Shape 8"/>
          <p:cNvSpPr/>
          <p:nvPr/>
        </p:nvSpPr>
        <p:spPr>
          <a:xfrm>
            <a:off x="9555480" y="3985855"/>
            <a:ext cx="4154686"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11" name="Text 9"/>
          <p:cNvSpPr/>
          <p:nvPr/>
        </p:nvSpPr>
        <p:spPr>
          <a:xfrm>
            <a:off x="9555480" y="4527352"/>
            <a:ext cx="3848576"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Dynamic Networks Evolution</a:t>
            </a:r>
          </a:p>
        </p:txBody>
      </p:sp>
      <p:sp>
        <p:nvSpPr>
          <p:cNvPr id="12" name="Text 10"/>
          <p:cNvSpPr/>
          <p:nvPr/>
        </p:nvSpPr>
        <p:spPr>
          <a:xfrm>
            <a:off x="9555480" y="5013484"/>
            <a:ext cx="4154686" cy="69342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Examine structure and evolution over time using a dynamic embedding approach.</a:t>
            </a:r>
          </a:p>
        </p:txBody>
      </p:sp>
    </p:spTree>
    <p:extLst>
      <p:ext uri="{BB962C8B-B14F-4D97-AF65-F5344CB8AC3E}">
        <p14:creationId xmlns:p14="http://schemas.microsoft.com/office/powerpoint/2010/main" val="20956700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487</TotalTime>
  <Words>1296</Words>
  <Application>Microsoft Office PowerPoint</Application>
  <PresentationFormat>Custom</PresentationFormat>
  <Paragraphs>277</Paragraphs>
  <Slides>26</Slides>
  <Notes>24</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Sitka Text Semibold</vt:lpstr>
      <vt:lpstr>Cambria Math</vt:lpstr>
      <vt:lpstr>Times New Roman</vt:lpstr>
      <vt:lpstr>Sora Light</vt:lpstr>
      <vt:lpstr>Arial</vt:lpstr>
      <vt:lpstr>Alexandria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Avishay Bar</cp:lastModifiedBy>
  <cp:revision>141</cp:revision>
  <dcterms:created xsi:type="dcterms:W3CDTF">2025-01-11T16:22:14Z</dcterms:created>
  <dcterms:modified xsi:type="dcterms:W3CDTF">2025-01-20T08:03:50Z</dcterms:modified>
</cp:coreProperties>
</file>